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6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Nobile" panose="020B0604020202020204" charset="0"/>
      <p:regular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Wingdings 3" panose="05040102010807070707" pitchFamily="18" charset="2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9" d="100"/>
          <a:sy n="79" d="100"/>
        </p:scale>
        <p:origin x="21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03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8481" y="2885441"/>
            <a:ext cx="9320323" cy="1975562"/>
          </a:xfrm>
        </p:spPr>
        <p:txBody>
          <a:bodyPr anchor="b">
            <a:noAutofit/>
          </a:bodyPr>
          <a:lstStyle>
            <a:lvl1pPr algn="r">
              <a:defRPr sz="648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8481" y="4861000"/>
            <a:ext cx="9320323" cy="131627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735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731520"/>
            <a:ext cx="10316002" cy="40843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576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39367" y="4358640"/>
            <a:ext cx="8669429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364480"/>
            <a:ext cx="10316002" cy="1885154"/>
          </a:xfrm>
        </p:spPr>
        <p:txBody>
          <a:bodyPr anchor="ctr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16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79634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2318386"/>
            <a:ext cx="10316002" cy="3114552"/>
          </a:xfrm>
        </p:spPr>
        <p:txBody>
          <a:bodyPr anchor="b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13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731520"/>
            <a:ext cx="9712961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50244" y="94845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71613" y="34638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3089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731520"/>
            <a:ext cx="10305844" cy="3627120"/>
          </a:xfrm>
        </p:spPr>
        <p:txBody>
          <a:bodyPr anchor="ctr">
            <a:normAutofit/>
          </a:bodyPr>
          <a:lstStyle>
            <a:lvl1pPr algn="l">
              <a:defRPr sz="528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9" y="4815840"/>
            <a:ext cx="10316003" cy="61709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80">
                <a:solidFill>
                  <a:schemeClr val="accent1"/>
                </a:solidFill>
              </a:defRPr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816697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409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727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61208" y="731520"/>
            <a:ext cx="1565692" cy="630174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2" y="731520"/>
            <a:ext cx="8472180" cy="63017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9328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731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629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86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5187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553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499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913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285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887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89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29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3241041"/>
            <a:ext cx="10316002" cy="2191897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5432938"/>
            <a:ext cx="10316002" cy="103248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851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592707"/>
            <a:ext cx="5020842" cy="465692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964" y="2592707"/>
            <a:ext cx="5020841" cy="46569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270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894" y="2593180"/>
            <a:ext cx="5022748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894" y="3284695"/>
            <a:ext cx="5022748" cy="396494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6059" y="2593180"/>
            <a:ext cx="5022742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6062" y="3284695"/>
            <a:ext cx="5022740" cy="396494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049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4188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679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1798325"/>
            <a:ext cx="4625434" cy="153415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2554" y="617910"/>
            <a:ext cx="5416249" cy="66317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3332483"/>
            <a:ext cx="4625434" cy="3101339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476" indent="0">
              <a:buNone/>
              <a:defRPr sz="1680"/>
            </a:lvl2pPr>
            <a:lvl3pPr marL="1096951" indent="0">
              <a:buNone/>
              <a:defRPr sz="1440"/>
            </a:lvl3pPr>
            <a:lvl4pPr marL="1645427" indent="0">
              <a:buNone/>
              <a:defRPr sz="1200"/>
            </a:lvl4pPr>
            <a:lvl5pPr marL="2193901" indent="0">
              <a:buNone/>
              <a:defRPr sz="1200"/>
            </a:lvl5pPr>
            <a:lvl6pPr marL="2742377" indent="0">
              <a:buNone/>
              <a:defRPr sz="1200"/>
            </a:lvl6pPr>
            <a:lvl7pPr marL="3290852" indent="0">
              <a:buNone/>
              <a:defRPr sz="1200"/>
            </a:lvl7pPr>
            <a:lvl8pPr marL="3839328" indent="0">
              <a:buNone/>
              <a:defRPr sz="1200"/>
            </a:lvl8pPr>
            <a:lvl9pPr marL="438780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718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2" y="5760720"/>
            <a:ext cx="10316000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801" y="731520"/>
            <a:ext cx="10316002" cy="4614862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2" y="6440806"/>
            <a:ext cx="10316000" cy="808829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497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0160"/>
            <a:ext cx="14630400" cy="823976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1" y="731520"/>
            <a:ext cx="10316002" cy="1584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592707"/>
            <a:ext cx="10316002" cy="465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6160" y="7249635"/>
            <a:ext cx="109432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1" y="7249635"/>
            <a:ext cx="755713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08796" y="7249635"/>
            <a:ext cx="82000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89106" y="885217"/>
            <a:ext cx="7961105" cy="2373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Инструменты русского народного оркестра для детей</a:t>
            </a:r>
            <a:endParaRPr lang="en-US" sz="445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975241" y="3492231"/>
            <a:ext cx="7556421" cy="1410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Добро пожаловать на презентацию о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волшебном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мире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850"/>
              </a:lnSpc>
              <a:buNone/>
            </a:pP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русских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народных инструментов!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565701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270039" y="5640110"/>
            <a:ext cx="4984845" cy="1577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ru-RU" sz="2200" b="1" dirty="0">
                <a:solidFill>
                  <a:srgbClr val="404155"/>
                </a:solidFill>
                <a:latin typeface="Times New Roman" panose="02020603050405020304" pitchFamily="18" charset="0"/>
                <a:ea typeface="Nobile Bold" pitchFamily="34" charset="-122"/>
                <a:cs typeface="Times New Roman" panose="02020603050405020304" pitchFamily="18" charset="0"/>
              </a:rPr>
              <a:t>Подготовила 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ru-RU" sz="2200" b="1" dirty="0">
                <a:solidFill>
                  <a:srgbClr val="404155"/>
                </a:solidFill>
                <a:latin typeface="Times New Roman" panose="02020603050405020304" pitchFamily="18" charset="0"/>
                <a:ea typeface="Nobile Bold" pitchFamily="34" charset="-122"/>
                <a:cs typeface="Times New Roman" panose="02020603050405020304" pitchFamily="18" charset="0"/>
              </a:rPr>
              <a:t>Музыкальный руководитель 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Times New Roman" panose="02020603050405020304" pitchFamily="18" charset="0"/>
                <a:ea typeface="Nobile Bold" pitchFamily="34" charset="-122"/>
                <a:cs typeface="Times New Roman" panose="02020603050405020304" pitchFamily="18" charset="0"/>
              </a:rPr>
              <a:t>Лариса</a:t>
            </a:r>
            <a:r>
              <a:rPr lang="ru-RU" sz="2200" b="1" dirty="0">
                <a:solidFill>
                  <a:srgbClr val="404155"/>
                </a:solidFill>
                <a:latin typeface="Times New Roman" panose="02020603050405020304" pitchFamily="18" charset="0"/>
                <a:ea typeface="Nobile Bold" pitchFamily="34" charset="-122"/>
                <a:cs typeface="Times New Roman" panose="02020603050405020304" pitchFamily="18" charset="0"/>
              </a:rPr>
              <a:t> Михайловна </a:t>
            </a:r>
            <a:r>
              <a:rPr lang="en-US" sz="2200" b="1" dirty="0">
                <a:solidFill>
                  <a:srgbClr val="404155"/>
                </a:solidFill>
                <a:latin typeface="Times New Roman" panose="02020603050405020304" pitchFamily="18" charset="0"/>
                <a:ea typeface="Nobile Bold" pitchFamily="34" charset="-122"/>
                <a:cs typeface="Times New Roman" panose="02020603050405020304" pitchFamily="18" charset="0"/>
              </a:rPr>
              <a:t> Шпаковская</a:t>
            </a:r>
            <a:endParaRPr lang="ru-RU" sz="2200" b="1" dirty="0">
              <a:solidFill>
                <a:srgbClr val="404155"/>
              </a:solidFill>
              <a:latin typeface="Times New Roman" panose="02020603050405020304" pitchFamily="18" charset="0"/>
              <a:ea typeface="Nobile Bold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ru-RU" sz="2200" b="1" dirty="0">
                <a:solidFill>
                  <a:srgbClr val="404155"/>
                </a:solidFill>
                <a:latin typeface="Times New Roman" panose="02020603050405020304" pitchFamily="18" charset="0"/>
                <a:ea typeface="Nobile Bold" pitchFamily="34" charset="-122"/>
                <a:cs typeface="Times New Roman" panose="02020603050405020304" pitchFamily="18" charset="0"/>
              </a:rPr>
              <a:t>Детский сад № 6 г. Черняховска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2A87AE5-AB46-3AB6-566E-4BD45C087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68" y="0"/>
            <a:ext cx="6585626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196503" y="1"/>
            <a:ext cx="10752944" cy="9250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240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Значение русской народной музыки для детей</a:t>
            </a:r>
            <a:endParaRPr lang="en-US" sz="24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98514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1DAD2-7DF4-9B70-10C1-130E459C9E46}"/>
              </a:ext>
            </a:extLst>
          </p:cNvPr>
          <p:cNvSpPr txBox="1"/>
          <p:nvPr/>
        </p:nvSpPr>
        <p:spPr>
          <a:xfrm>
            <a:off x="793790" y="851490"/>
            <a:ext cx="6521410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воспитанию личности ребёнка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Активирует память, формирует воображение, мыслительные процессы и образное восприятие действительности. Обогащает внутренний мир и является средством общения.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Прививает ребёнку такие понятия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как любовь, благородство, гармония и красота.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средств сохранения национальных традиций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Учит бережно относиться к культурному наследию.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Пробуждает чувство любви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 природе, родному языку, русскому народу, Родине.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художественный вкус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Даёт возможность тоньше чувствовать характер, настроение народных произведений и более выразительно передавать образ.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Обогащает речь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детей, пополняет словарный запас новыми эпитетами, поэтическими оборотами. 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91D4A59-108D-F0AB-3CE1-B199CE91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205" y="525294"/>
            <a:ext cx="7208196" cy="71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15566"/>
            <a:ext cx="6998065" cy="1424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Разнообразие</a:t>
            </a:r>
            <a:r>
              <a:rPr lang="en-US" sz="445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 </a:t>
            </a:r>
            <a:endParaRPr lang="ru-RU" sz="4450" dirty="0">
              <a:solidFill>
                <a:srgbClr val="EE0000"/>
              </a:solidFill>
              <a:latin typeface="Times New Roman" panose="02020603050405020304" pitchFamily="18" charset="0"/>
              <a:ea typeface="Corben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инструментов</a:t>
            </a:r>
            <a:endParaRPr lang="ru-RU" sz="4450" dirty="0">
              <a:solidFill>
                <a:srgbClr val="EE0000"/>
              </a:solidFill>
              <a:latin typeface="Times New Roman" panose="02020603050405020304" pitchFamily="18" charset="0"/>
              <a:ea typeface="Corben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русского</a:t>
            </a:r>
            <a:r>
              <a:rPr lang="en-US" sz="445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 </a:t>
            </a:r>
            <a:r>
              <a:rPr lang="en-US" sz="4450" dirty="0" err="1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народного</a:t>
            </a:r>
            <a:r>
              <a:rPr lang="en-US" sz="445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 </a:t>
            </a:r>
            <a:endParaRPr lang="ru-RU" sz="4450" dirty="0">
              <a:solidFill>
                <a:srgbClr val="EE0000"/>
              </a:solidFill>
              <a:latin typeface="Times New Roman" panose="02020603050405020304" pitchFamily="18" charset="0"/>
              <a:ea typeface="Corben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оркестра</a:t>
            </a:r>
            <a:endParaRPr lang="en-US" sz="445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5010" y="6119608"/>
            <a:ext cx="2835235" cy="1678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Струнные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10533" y="6850453"/>
            <a:ext cx="3978116" cy="941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Балалайка, домра, гусли</a:t>
            </a:r>
            <a:r>
              <a:rPr lang="en-US" sz="28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847704" y="61196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Духовые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892609" y="6850453"/>
            <a:ext cx="3978116" cy="16731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Рожок, </a:t>
            </a:r>
            <a:r>
              <a:rPr lang="en-US" sz="2800" dirty="0" err="1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жале</a:t>
            </a:r>
            <a:r>
              <a:rPr lang="ru-RU" sz="28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й</a:t>
            </a:r>
            <a:r>
              <a:rPr lang="en-US" sz="2800" dirty="0" err="1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ка</a:t>
            </a:r>
            <a:r>
              <a:rPr lang="en-US" sz="28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, свирель</a:t>
            </a:r>
            <a:r>
              <a:rPr lang="en-US" sz="2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0688471" y="6296773"/>
            <a:ext cx="3076919" cy="609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Ударные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391567" y="6906637"/>
            <a:ext cx="3978116" cy="609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Ложки, бубен, трещотки</a:t>
            </a:r>
            <a:r>
              <a:rPr lang="en-US" sz="20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.</a:t>
            </a:r>
            <a:endParaRPr lang="en-US" sz="2000" dirty="0"/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996CE58B-8D12-1362-535A-64242DE2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129" y="155643"/>
            <a:ext cx="9134272" cy="53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4231532"/>
            <a:ext cx="13042821" cy="1145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Струнные инструменты: балалайка, домра, гусли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556783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43823" y="55130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40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Балалайка</a:t>
            </a:r>
            <a:endParaRPr lang="en-US" sz="24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417439" y="6058257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Трехструнный инструмент с треугольным корпусом, известный своим ярким звучанием.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216962" y="556783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853803" y="5567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Домра</a:t>
            </a:r>
            <a:endParaRPr lang="en-US" sz="2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840611" y="6058257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Струнный инструмент с грушевидным корпусом, отличающийся мелодичным звуком.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640133" y="556783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632519" y="55404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Гусли</a:t>
            </a:r>
            <a:endParaRPr lang="en-US" sz="2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263783" y="6058257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Многострунный инструмент с деревянным корпусом, создающий мелодичные звуки.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6EF774-C1EB-C0EC-B727-C9E6CCB62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4" y="398226"/>
            <a:ext cx="3857625" cy="338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1DDD18-90CC-78ED-E3E1-2E0C217D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2919"/>
            <a:ext cx="4572000" cy="353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A5BEC470-9066-CE63-7680-B5AB4DD4A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301" y="398225"/>
            <a:ext cx="4212077" cy="31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42950" y="583763"/>
            <a:ext cx="7658100" cy="1326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chemeClr val="accent6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Духовые инструменты: рожок, жалейка, свирель</a:t>
            </a:r>
            <a:endParaRPr lang="en-US" sz="415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228731"/>
            <a:ext cx="530662" cy="53066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79741" y="2971562"/>
            <a:ext cx="2653427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Рожок</a:t>
            </a:r>
            <a:endParaRPr lang="en-US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11346" y="3413343"/>
            <a:ext cx="3669863" cy="1358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Деревянный духовой инструмент с коническим корпусом, известный своим пронзительным звуком.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187" y="2228731"/>
            <a:ext cx="530662" cy="53066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73642" y="2957216"/>
            <a:ext cx="2653427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 err="1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Жалейка</a:t>
            </a:r>
            <a:endParaRPr lang="en-US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4731187" y="3430548"/>
            <a:ext cx="36698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Двуствольная деревянная флейта, создающая мелодичный и лиричный звук.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5425559"/>
            <a:ext cx="530662" cy="53066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2950" y="6168390"/>
            <a:ext cx="2653427" cy="331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Свирель</a:t>
            </a:r>
            <a:endParaRPr lang="en-US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42950" y="6627376"/>
            <a:ext cx="366986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Простая флейта с открытым отверстием, издающая чистый и мелодичный звук.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49BF4361-B320-B74A-B8D9-408AC10DF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28" y="0"/>
            <a:ext cx="6047767" cy="78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89308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Ударные инструменты: ложки, бубен, трещотки</a:t>
            </a:r>
            <a:endParaRPr lang="en-US" sz="445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265080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8852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Ложки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28224" y="3375660"/>
            <a:ext cx="264883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Две деревянные ложки, которые стучат друг о друга, </a:t>
            </a:r>
            <a:r>
              <a:rPr lang="en-US" sz="175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создавая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ритмичный звук.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5416011" y="29463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Бубен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919901" y="3375660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Инструмент с круглой рамкой, покрытой кожаной мембраной с бубенцами, который создает ритмичный звук.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37413" y="5764769"/>
            <a:ext cx="7278363" cy="1685092"/>
          </a:xfrm>
          <a:prstGeom prst="roundRect">
            <a:avLst>
              <a:gd name="adj" fmla="val 565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8858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Трещотки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28224" y="637627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Две деревянные дощечки, которые бьют друг о друга, создавая треск.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659DAB-0CAA-2758-B0F5-C30C0B0B0A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415"/>
          <a:stretch/>
        </p:blipFill>
        <p:spPr>
          <a:xfrm>
            <a:off x="8342590" y="311285"/>
            <a:ext cx="6287810" cy="7334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4489"/>
            <a:ext cx="12390715" cy="839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Особенности звучания каждого инструмента</a:t>
            </a:r>
            <a:endParaRPr lang="en-US" sz="445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 flipH="1">
            <a:off x="8192452" y="2237362"/>
            <a:ext cx="3733659" cy="714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 err="1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Тон</a:t>
            </a:r>
            <a:endParaRPr lang="en-US" sz="2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484468" y="2237363"/>
            <a:ext cx="2596626" cy="1614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Высокий, низкий, средний.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sp>
        <p:nvSpPr>
          <p:cNvPr id="10" name="Text 6"/>
          <p:cNvSpPr/>
          <p:nvPr/>
        </p:nvSpPr>
        <p:spPr>
          <a:xfrm>
            <a:off x="8066850" y="42305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Тембр</a:t>
            </a:r>
            <a:endParaRPr lang="en-US" sz="2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8881353" y="4725113"/>
            <a:ext cx="16269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Мелодичный, </a:t>
            </a:r>
            <a:r>
              <a:rPr lang="en-US" sz="28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грубоватый, звонкий.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sp>
        <p:nvSpPr>
          <p:cNvPr id="15" name="Text 10"/>
          <p:cNvSpPr/>
          <p:nvPr/>
        </p:nvSpPr>
        <p:spPr>
          <a:xfrm>
            <a:off x="8192452" y="5645321"/>
            <a:ext cx="25514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Ритм</a:t>
            </a:r>
            <a:endParaRPr lang="en-US" sz="2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7509272" y="6436399"/>
            <a:ext cx="3530322" cy="49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Быстрый, медленный, четкий.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281818-13FD-A5CD-4020-48E5C085F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51" y="1257299"/>
            <a:ext cx="6751478" cy="672781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970C24E-308F-517A-7764-724E58E9ADA9}"/>
              </a:ext>
            </a:extLst>
          </p:cNvPr>
          <p:cNvSpPr txBox="1"/>
          <p:nvPr/>
        </p:nvSpPr>
        <p:spPr>
          <a:xfrm>
            <a:off x="3657600" y="393013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Мелодичный</a:t>
            </a:r>
            <a:r>
              <a:rPr lang="en-US" sz="18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,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730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Как научиться играть </a:t>
            </a:r>
            <a:r>
              <a:rPr lang="en-US" sz="4300" dirty="0" err="1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на</a:t>
            </a:r>
            <a:r>
              <a:rPr lang="en-US" sz="430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 </a:t>
            </a:r>
            <a:r>
              <a:rPr lang="ru-RU" sz="430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музыкальных</a:t>
            </a:r>
            <a:r>
              <a:rPr lang="en-US" sz="430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 инструментах</a:t>
            </a:r>
            <a:endParaRPr lang="en-US" sz="43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86000" y="2368272"/>
            <a:ext cx="312385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Выбор инструмента</a:t>
            </a:r>
            <a:endParaRPr lang="en-US" sz="2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208728" y="301835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Определите свой интерес и уровень.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08728" y="430791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Поиск учителя</a:t>
            </a:r>
            <a:endParaRPr lang="en-US" sz="2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2208728" y="4785479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Найдите </a:t>
            </a:r>
            <a:r>
              <a:rPr lang="en-US" sz="2400" dirty="0" err="1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опытного</a:t>
            </a:r>
            <a:r>
              <a:rPr lang="en-US" sz="24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педагога</a:t>
            </a:r>
            <a:r>
              <a:rPr lang="ru-RU" sz="24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ru-RU" sz="24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или запишитесь в музыкальную школу</a:t>
            </a:r>
            <a:r>
              <a:rPr lang="en-US" sz="24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19005" y="6066710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Практика</a:t>
            </a:r>
            <a:endParaRPr lang="en-US" sz="21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2208728" y="6552605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Регулярные занятия и упорство.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119EDB96-7B6B-F44C-A804-7737626A8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7159" r="-3444" b="7159"/>
          <a:stretch/>
        </p:blipFill>
        <p:spPr bwMode="auto">
          <a:xfrm>
            <a:off x="7285464" y="1001949"/>
            <a:ext cx="7597854" cy="661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48057"/>
            <a:ext cx="13042821" cy="7527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00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Ансамбли и оркестры русских народных инструментов</a:t>
            </a:r>
            <a:endParaRPr lang="en-US" sz="40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67281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Детские ансамбли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7218521"/>
            <a:ext cx="63512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Создают атмосферу радости и творчества.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485221" y="6728103"/>
            <a:ext cx="41169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Профессиональные оркестры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85221" y="7218521"/>
            <a:ext cx="63513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Высокий уровень мастерства и исполнения.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3669B19-FAEF-AD78-A273-7A2AB8F26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0" y="1618033"/>
            <a:ext cx="6180941" cy="49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F9BD007-CCCB-A4A6-A17A-1ED29363D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60" y="1618033"/>
            <a:ext cx="7485340" cy="499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31255" y="755213"/>
            <a:ext cx="7654290" cy="133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EE0000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Известные музыканты и коллективы в этом жанре</a:t>
            </a:r>
            <a:endParaRPr lang="en-US" sz="415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31255" y="2541264"/>
            <a:ext cx="3667482" cy="702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1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734770" y="3479125"/>
            <a:ext cx="2660333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Василий Андреев</a:t>
            </a:r>
            <a:endParaRPr lang="en-US" sz="2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31255" y="3939183"/>
            <a:ext cx="3667482" cy="681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Создатель оркестра русских народных инструментов.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217944" y="2510909"/>
            <a:ext cx="3667601" cy="702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2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721578" y="3479125"/>
            <a:ext cx="2660333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Николай Свиридов</a:t>
            </a:r>
            <a:endParaRPr lang="en-US" sz="2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217944" y="3939183"/>
            <a:ext cx="3667601" cy="681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Композитор, известный своими произведениями для оркестра.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231255" y="5364956"/>
            <a:ext cx="3667482" cy="702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5500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3</a:t>
            </a:r>
            <a:endParaRPr 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734770" y="6333173"/>
            <a:ext cx="2660333" cy="3324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404155"/>
                </a:solidFill>
                <a:latin typeface="Times New Roman" panose="02020603050405020304" pitchFamily="18" charset="0"/>
                <a:ea typeface="Corben" pitchFamily="34" charset="-122"/>
                <a:cs typeface="Times New Roman" panose="02020603050405020304" pitchFamily="18" charset="0"/>
              </a:rPr>
              <a:t>Иван Кузнецов</a:t>
            </a:r>
            <a:endParaRPr lang="en-US" sz="2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231255" y="6793230"/>
            <a:ext cx="3667482" cy="6810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Виртуозный балалаечник, солист оркестра.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80F8D0FA-B9AA-B4D0-DD81-135862C93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8" y="116732"/>
            <a:ext cx="5807413" cy="74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432</Words>
  <Application>Microsoft Office PowerPoint</Application>
  <PresentationFormat>Произвольный</PresentationFormat>
  <Paragraphs>86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Times New Roman</vt:lpstr>
      <vt:lpstr>Arial</vt:lpstr>
      <vt:lpstr>Nobile</vt:lpstr>
      <vt:lpstr>Wingdings 3</vt:lpstr>
      <vt:lpstr>Trebuchet MS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Шпаковская Лариса</cp:lastModifiedBy>
  <cp:revision>6</cp:revision>
  <dcterms:created xsi:type="dcterms:W3CDTF">2025-01-19T12:06:33Z</dcterms:created>
  <dcterms:modified xsi:type="dcterms:W3CDTF">2025-02-13T19:14:46Z</dcterms:modified>
</cp:coreProperties>
</file>