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16" r:id="rId14"/>
    <p:sldMasterId id="2147483828" r:id="rId15"/>
    <p:sldMasterId id="2147483840" r:id="rId16"/>
    <p:sldMasterId id="2147483852" r:id="rId17"/>
    <p:sldMasterId id="2147483864" r:id="rId18"/>
    <p:sldMasterId id="2147483876" r:id="rId19"/>
    <p:sldMasterId id="2147483888" r:id="rId20"/>
    <p:sldMasterId id="2147483900" r:id="rId21"/>
    <p:sldMasterId id="2147483912" r:id="rId22"/>
    <p:sldMasterId id="2147483924" r:id="rId23"/>
    <p:sldMasterId id="2147483936" r:id="rId24"/>
    <p:sldMasterId id="2147483948" r:id="rId25"/>
    <p:sldMasterId id="2147483960" r:id="rId26"/>
    <p:sldMasterId id="2147483972" r:id="rId27"/>
  </p:sldMasterIdLst>
  <p:sldIdLst>
    <p:sldId id="257" r:id="rId28"/>
    <p:sldId id="261" r:id="rId29"/>
    <p:sldId id="262" r:id="rId30"/>
    <p:sldId id="263" r:id="rId31"/>
    <p:sldId id="264" r:id="rId32"/>
    <p:sldId id="265" r:id="rId33"/>
    <p:sldId id="266" r:id="rId34"/>
    <p:sldId id="267" r:id="rId35"/>
    <p:sldId id="268" r:id="rId36"/>
    <p:sldId id="269" r:id="rId37"/>
    <p:sldId id="270" r:id="rId38"/>
    <p:sldId id="271" r:id="rId39"/>
    <p:sldId id="272" r:id="rId40"/>
    <p:sldId id="273" r:id="rId41"/>
    <p:sldId id="274" r:id="rId42"/>
    <p:sldId id="275" r:id="rId43"/>
    <p:sldId id="276" r:id="rId44"/>
    <p:sldId id="277" r:id="rId45"/>
    <p:sldId id="278" r:id="rId46"/>
    <p:sldId id="279" r:id="rId47"/>
    <p:sldId id="280" r:id="rId48"/>
    <p:sldId id="281" r:id="rId49"/>
    <p:sldId id="282" r:id="rId50"/>
    <p:sldId id="283" r:id="rId51"/>
    <p:sldId id="284" r:id="rId52"/>
    <p:sldId id="285" r:id="rId53"/>
    <p:sldId id="286" r:id="rId5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123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12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7.xml"/><Relationship Id="rId42" Type="http://schemas.openxmlformats.org/officeDocument/2006/relationships/slide" Target="slides/slide15.xml"/><Relationship Id="rId47" Type="http://schemas.openxmlformats.org/officeDocument/2006/relationships/slide" Target="slides/slide20.xml"/><Relationship Id="rId50" Type="http://schemas.openxmlformats.org/officeDocument/2006/relationships/slide" Target="slides/slide23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2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5.xml"/><Relationship Id="rId37" Type="http://schemas.openxmlformats.org/officeDocument/2006/relationships/slide" Target="slides/slide10.xml"/><Relationship Id="rId40" Type="http://schemas.openxmlformats.org/officeDocument/2006/relationships/slide" Target="slides/slide13.xml"/><Relationship Id="rId45" Type="http://schemas.openxmlformats.org/officeDocument/2006/relationships/slide" Target="slides/slide18.xml"/><Relationship Id="rId53" Type="http://schemas.openxmlformats.org/officeDocument/2006/relationships/slide" Target="slides/slide26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9" Type="http://schemas.openxmlformats.org/officeDocument/2006/relationships/slideMaster" Target="slideMasters/slideMaster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3.xml"/><Relationship Id="rId35" Type="http://schemas.openxmlformats.org/officeDocument/2006/relationships/slide" Target="slides/slide8.xml"/><Relationship Id="rId43" Type="http://schemas.openxmlformats.org/officeDocument/2006/relationships/slide" Target="slides/slide16.xml"/><Relationship Id="rId48" Type="http://schemas.openxmlformats.org/officeDocument/2006/relationships/slide" Target="slides/slide21.xml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4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6.xml"/><Relationship Id="rId38" Type="http://schemas.openxmlformats.org/officeDocument/2006/relationships/slide" Target="slides/slide11.xml"/><Relationship Id="rId46" Type="http://schemas.openxmlformats.org/officeDocument/2006/relationships/slide" Target="slides/slide19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4.xml"/><Relationship Id="rId54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1.xml"/><Relationship Id="rId36" Type="http://schemas.openxmlformats.org/officeDocument/2006/relationships/slide" Target="slides/slide9.xml"/><Relationship Id="rId49" Type="http://schemas.openxmlformats.org/officeDocument/2006/relationships/slide" Target="slides/slide22.xml"/><Relationship Id="rId57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4.xml"/><Relationship Id="rId44" Type="http://schemas.openxmlformats.org/officeDocument/2006/relationships/slide" Target="slides/slide17.xml"/><Relationship Id="rId52" Type="http://schemas.openxmlformats.org/officeDocument/2006/relationships/slide" Target="slides/slide2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49D6F5-E6FA-4FE5-9ABC-6F1E94DCF3C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752DCB5-CE00-4C45-9CA3-24EAF2254DC8}">
      <dgm:prSet custT="1"/>
      <dgm:spPr>
        <a:gradFill rotWithShape="0">
          <a:gsLst>
            <a:gs pos="34000">
              <a:srgbClr val="FFFF00"/>
            </a:gs>
            <a:gs pos="100000">
              <a:srgbClr val="F8B049"/>
            </a:gs>
            <a:gs pos="100000">
              <a:srgbClr val="F8B049"/>
            </a:gs>
            <a:gs pos="95000">
              <a:srgbClr val="FEE7F2"/>
            </a:gs>
            <a:gs pos="67000">
              <a:srgbClr val="F952A0"/>
            </a:gs>
            <a:gs pos="92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</dgm:spPr>
      <dgm:t>
        <a:bodyPr/>
        <a:lstStyle/>
        <a:p>
          <a:endParaRPr lang="ru-RU" sz="2400" b="1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  <a:p>
          <a:r>
            <a: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С КАЖДЫМ ГОДОМ В ДЕТСКОМ САДУ РАСТЕТ КОЛИЧЕСТВО ДЕТЕЙ С РАЗЛИЧНЫМИ НАРУШЕНИЯМИ РЕЧИ. </a:t>
          </a:r>
        </a:p>
        <a:p>
          <a:r>
            <a: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ЭТО</a:t>
          </a:r>
          <a:r>
            <a:rPr lang="ru-RU" sz="2000" b="1" dirty="0">
              <a:solidFill>
                <a:schemeClr val="tx1"/>
              </a:solidFill>
              <a:latin typeface="Comic Sans MS" panose="030F0702030302020204" pitchFamily="66" charset="0"/>
            </a:rPr>
            <a:t> … ,по моему мнению, </a:t>
          </a:r>
          <a:r>
            <a:rPr lang="ru-RU" sz="2400" b="1" dirty="0">
              <a:solidFill>
                <a:schemeClr val="tx1"/>
              </a:solidFill>
              <a:latin typeface="Comic Sans MS" panose="030F0702030302020204" pitchFamily="66" charset="0"/>
            </a:rPr>
            <a:t>результат замены живого общения детей современными технологиями: телевидение, компьютеры и телефоны!!!</a:t>
          </a:r>
        </a:p>
        <a:p>
          <a:endParaRPr lang="ru-RU" sz="2000" b="1" dirty="0">
            <a:solidFill>
              <a:schemeClr val="tx1"/>
            </a:solidFill>
            <a:latin typeface="Comic Sans MS" panose="030F0702030302020204" pitchFamily="66" charset="0"/>
          </a:endParaRPr>
        </a:p>
        <a:p>
          <a:r>
            <a:rPr lang="ru-RU" sz="1400" b="1" dirty="0">
              <a:solidFill>
                <a:schemeClr val="tx1"/>
              </a:solidFill>
              <a:latin typeface="Comic Sans MS" panose="030F0702030302020204" pitchFamily="66" charset="0"/>
            </a:rPr>
            <a:t> </a:t>
          </a:r>
        </a:p>
      </dgm:t>
    </dgm:pt>
    <dgm:pt modelId="{2409FEB1-2775-4805-8087-6ECBD6C7B2C3}" type="parTrans" cxnId="{6EB9BF30-0183-4A2E-A212-E4B3273061E8}">
      <dgm:prSet/>
      <dgm:spPr/>
      <dgm:t>
        <a:bodyPr/>
        <a:lstStyle/>
        <a:p>
          <a:endParaRPr lang="ru-RU"/>
        </a:p>
      </dgm:t>
    </dgm:pt>
    <dgm:pt modelId="{355AA3A3-9FD2-447A-A576-2756839AD9CC}" type="sibTrans" cxnId="{6EB9BF30-0183-4A2E-A212-E4B3273061E8}">
      <dgm:prSet/>
      <dgm:spPr/>
      <dgm:t>
        <a:bodyPr/>
        <a:lstStyle/>
        <a:p>
          <a:endParaRPr lang="ru-RU"/>
        </a:p>
      </dgm:t>
    </dgm:pt>
    <dgm:pt modelId="{9A38A1A0-36AF-4BFA-B7AD-D8B612C59F8F}" type="pres">
      <dgm:prSet presAssocID="{4E49D6F5-E6FA-4FE5-9ABC-6F1E94DCF3C3}" presName="Name0" presStyleCnt="0">
        <dgm:presLayoutVars>
          <dgm:dir/>
          <dgm:animLvl val="lvl"/>
          <dgm:resizeHandles val="exact"/>
        </dgm:presLayoutVars>
      </dgm:prSet>
      <dgm:spPr/>
    </dgm:pt>
    <dgm:pt modelId="{90948ABA-8A30-4D39-A810-95D2B6F61071}" type="pres">
      <dgm:prSet presAssocID="{7752DCB5-CE00-4C45-9CA3-24EAF2254DC8}" presName="linNode" presStyleCnt="0"/>
      <dgm:spPr/>
    </dgm:pt>
    <dgm:pt modelId="{7EA5620F-DEF6-4340-A420-DA752E5DF696}" type="pres">
      <dgm:prSet presAssocID="{7752DCB5-CE00-4C45-9CA3-24EAF2254DC8}" presName="parentText" presStyleLbl="node1" presStyleIdx="0" presStyleCnt="1" custScaleX="257202" custLinFactNeighborX="-6981" custLinFactNeighborY="2943">
        <dgm:presLayoutVars>
          <dgm:chMax val="1"/>
          <dgm:bulletEnabled val="1"/>
        </dgm:presLayoutVars>
      </dgm:prSet>
      <dgm:spPr>
        <a:prstGeom prst="snip2DiagRect">
          <a:avLst/>
        </a:prstGeom>
      </dgm:spPr>
    </dgm:pt>
  </dgm:ptLst>
  <dgm:cxnLst>
    <dgm:cxn modelId="{082A5E02-C463-43C0-88B8-5E7FFB8436AA}" type="presOf" srcId="{4E49D6F5-E6FA-4FE5-9ABC-6F1E94DCF3C3}" destId="{9A38A1A0-36AF-4BFA-B7AD-D8B612C59F8F}" srcOrd="0" destOrd="0" presId="urn:microsoft.com/office/officeart/2005/8/layout/vList5"/>
    <dgm:cxn modelId="{6EB9BF30-0183-4A2E-A212-E4B3273061E8}" srcId="{4E49D6F5-E6FA-4FE5-9ABC-6F1E94DCF3C3}" destId="{7752DCB5-CE00-4C45-9CA3-24EAF2254DC8}" srcOrd="0" destOrd="0" parTransId="{2409FEB1-2775-4805-8087-6ECBD6C7B2C3}" sibTransId="{355AA3A3-9FD2-447A-A576-2756839AD9CC}"/>
    <dgm:cxn modelId="{04524B74-3E61-46AB-A2D7-89D11D2C0F9E}" type="presOf" srcId="{7752DCB5-CE00-4C45-9CA3-24EAF2254DC8}" destId="{7EA5620F-DEF6-4340-A420-DA752E5DF696}" srcOrd="0" destOrd="0" presId="urn:microsoft.com/office/officeart/2005/8/layout/vList5"/>
    <dgm:cxn modelId="{8C322BDB-5A25-429B-9B32-575EAB750065}" type="presParOf" srcId="{9A38A1A0-36AF-4BFA-B7AD-D8B612C59F8F}" destId="{90948ABA-8A30-4D39-A810-95D2B6F61071}" srcOrd="0" destOrd="0" presId="urn:microsoft.com/office/officeart/2005/8/layout/vList5"/>
    <dgm:cxn modelId="{8A2121BD-7CFE-4A6F-A4F4-83F3CE31828E}" type="presParOf" srcId="{90948ABA-8A30-4D39-A810-95D2B6F61071}" destId="{7EA5620F-DEF6-4340-A420-DA752E5DF696}" srcOrd="0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49D6F5-E6FA-4FE5-9ABC-6F1E94DCF3C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752DCB5-CE00-4C45-9CA3-24EAF2254DC8}">
      <dgm:prSet custT="1"/>
      <dgm:spPr>
        <a:gradFill rotWithShape="0">
          <a:gsLst>
            <a:gs pos="34000">
              <a:srgbClr val="FFFF00"/>
            </a:gs>
            <a:gs pos="100000">
              <a:srgbClr val="F8B049"/>
            </a:gs>
            <a:gs pos="100000">
              <a:srgbClr val="F8B049"/>
            </a:gs>
            <a:gs pos="95000">
              <a:srgbClr val="FEE7F2"/>
            </a:gs>
            <a:gs pos="67000">
              <a:srgbClr val="F952A0"/>
            </a:gs>
            <a:gs pos="92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</dgm:spPr>
      <dgm:t>
        <a:bodyPr/>
        <a:lstStyle/>
        <a:p>
          <a:r>
            <a: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ПОЭТОМУ …</a:t>
          </a:r>
          <a:r>
            <a: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 </a:t>
          </a:r>
        </a:p>
        <a:p>
          <a:r>
            <a: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rPr>
            <a:t>ПЕДАГОГАМ</a:t>
          </a:r>
          <a:r>
            <a: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 приходится применять более эффективные и интересные детям формы коррекции речи. </a:t>
          </a:r>
        </a:p>
      </dgm:t>
    </dgm:pt>
    <dgm:pt modelId="{2409FEB1-2775-4805-8087-6ECBD6C7B2C3}" type="parTrans" cxnId="{6EB9BF30-0183-4A2E-A212-E4B3273061E8}">
      <dgm:prSet/>
      <dgm:spPr/>
      <dgm:t>
        <a:bodyPr/>
        <a:lstStyle/>
        <a:p>
          <a:endParaRPr lang="ru-RU"/>
        </a:p>
      </dgm:t>
    </dgm:pt>
    <dgm:pt modelId="{355AA3A3-9FD2-447A-A576-2756839AD9CC}" type="sibTrans" cxnId="{6EB9BF30-0183-4A2E-A212-E4B3273061E8}">
      <dgm:prSet/>
      <dgm:spPr/>
      <dgm:t>
        <a:bodyPr/>
        <a:lstStyle/>
        <a:p>
          <a:endParaRPr lang="ru-RU"/>
        </a:p>
      </dgm:t>
    </dgm:pt>
    <dgm:pt modelId="{9A38A1A0-36AF-4BFA-B7AD-D8B612C59F8F}" type="pres">
      <dgm:prSet presAssocID="{4E49D6F5-E6FA-4FE5-9ABC-6F1E94DCF3C3}" presName="Name0" presStyleCnt="0">
        <dgm:presLayoutVars>
          <dgm:dir/>
          <dgm:animLvl val="lvl"/>
          <dgm:resizeHandles val="exact"/>
        </dgm:presLayoutVars>
      </dgm:prSet>
      <dgm:spPr/>
    </dgm:pt>
    <dgm:pt modelId="{90948ABA-8A30-4D39-A810-95D2B6F61071}" type="pres">
      <dgm:prSet presAssocID="{7752DCB5-CE00-4C45-9CA3-24EAF2254DC8}" presName="linNode" presStyleCnt="0"/>
      <dgm:spPr/>
    </dgm:pt>
    <dgm:pt modelId="{7EA5620F-DEF6-4340-A420-DA752E5DF696}" type="pres">
      <dgm:prSet presAssocID="{7752DCB5-CE00-4C45-9CA3-24EAF2254DC8}" presName="parentText" presStyleLbl="node1" presStyleIdx="0" presStyleCnt="1" custScaleX="257202" custLinFactNeighborX="-6981" custLinFactNeighborY="2943">
        <dgm:presLayoutVars>
          <dgm:chMax val="1"/>
          <dgm:bulletEnabled val="1"/>
        </dgm:presLayoutVars>
      </dgm:prSet>
      <dgm:spPr>
        <a:prstGeom prst="snip2DiagRect">
          <a:avLst/>
        </a:prstGeom>
      </dgm:spPr>
    </dgm:pt>
  </dgm:ptLst>
  <dgm:cxnLst>
    <dgm:cxn modelId="{6EB9BF30-0183-4A2E-A212-E4B3273061E8}" srcId="{4E49D6F5-E6FA-4FE5-9ABC-6F1E94DCF3C3}" destId="{7752DCB5-CE00-4C45-9CA3-24EAF2254DC8}" srcOrd="0" destOrd="0" parTransId="{2409FEB1-2775-4805-8087-6ECBD6C7B2C3}" sibTransId="{355AA3A3-9FD2-447A-A576-2756839AD9CC}"/>
    <dgm:cxn modelId="{F9A94E42-4A6E-4052-8279-4DA48160A35F}" type="presOf" srcId="{7752DCB5-CE00-4C45-9CA3-24EAF2254DC8}" destId="{7EA5620F-DEF6-4340-A420-DA752E5DF696}" srcOrd="0" destOrd="0" presId="urn:microsoft.com/office/officeart/2005/8/layout/vList5"/>
    <dgm:cxn modelId="{4B04F9A9-F659-4E93-BB19-C7D4FB04E8E4}" type="presOf" srcId="{4E49D6F5-E6FA-4FE5-9ABC-6F1E94DCF3C3}" destId="{9A38A1A0-36AF-4BFA-B7AD-D8B612C59F8F}" srcOrd="0" destOrd="0" presId="urn:microsoft.com/office/officeart/2005/8/layout/vList5"/>
    <dgm:cxn modelId="{BCEDE6E8-78FF-402A-8C3F-8CEED9298170}" type="presParOf" srcId="{9A38A1A0-36AF-4BFA-B7AD-D8B612C59F8F}" destId="{90948ABA-8A30-4D39-A810-95D2B6F61071}" srcOrd="0" destOrd="0" presId="urn:microsoft.com/office/officeart/2005/8/layout/vList5"/>
    <dgm:cxn modelId="{0390DAD1-E614-4481-884F-EEF6189C2786}" type="presParOf" srcId="{90948ABA-8A30-4D39-A810-95D2B6F61071}" destId="{7EA5620F-DEF6-4340-A420-DA752E5DF696}" srcOrd="0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49D6F5-E6FA-4FE5-9ABC-6F1E94DCF3C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752DCB5-CE00-4C45-9CA3-24EAF2254DC8}">
      <dgm:prSet custT="1"/>
      <dgm:spPr>
        <a:gradFill rotWithShape="0">
          <a:gsLst>
            <a:gs pos="34000">
              <a:srgbClr val="FFFF00"/>
            </a:gs>
            <a:gs pos="100000">
              <a:srgbClr val="F8B049"/>
            </a:gs>
            <a:gs pos="100000">
              <a:srgbClr val="F8B049"/>
            </a:gs>
            <a:gs pos="95000">
              <a:srgbClr val="FEE7F2"/>
            </a:gs>
            <a:gs pos="67000">
              <a:srgbClr val="F952A0"/>
            </a:gs>
            <a:gs pos="92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</dgm:spPr>
      <dgm:t>
        <a:bodyPr/>
        <a:lstStyle/>
        <a:p>
          <a:r>
            <a:rPr lang="ru-RU" sz="4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omic Sans MS" panose="030F0702030302020204" pitchFamily="66" charset="0"/>
            </a:rPr>
            <a:t>ЛОГОПЕДИЧЕСКАЯ РИТМИКА … </a:t>
          </a:r>
          <a:endParaRPr lang="ru-RU" sz="44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  <a:p>
          <a:r>
            <a: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– ЭТО ОДИН ИЗ ВИДОВ ЗДОРОВЬЕСБЕРЕГАЮЩИХ ТЕХНОЛОГИЙ…</a:t>
          </a:r>
          <a:endParaRPr lang="ru-RU" sz="2800" b="1" dirty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2409FEB1-2775-4805-8087-6ECBD6C7B2C3}" type="parTrans" cxnId="{6EB9BF30-0183-4A2E-A212-E4B3273061E8}">
      <dgm:prSet/>
      <dgm:spPr/>
      <dgm:t>
        <a:bodyPr/>
        <a:lstStyle/>
        <a:p>
          <a:endParaRPr lang="ru-RU"/>
        </a:p>
      </dgm:t>
    </dgm:pt>
    <dgm:pt modelId="{355AA3A3-9FD2-447A-A576-2756839AD9CC}" type="sibTrans" cxnId="{6EB9BF30-0183-4A2E-A212-E4B3273061E8}">
      <dgm:prSet/>
      <dgm:spPr/>
      <dgm:t>
        <a:bodyPr/>
        <a:lstStyle/>
        <a:p>
          <a:endParaRPr lang="ru-RU"/>
        </a:p>
      </dgm:t>
    </dgm:pt>
    <dgm:pt modelId="{9A38A1A0-36AF-4BFA-B7AD-D8B612C59F8F}" type="pres">
      <dgm:prSet presAssocID="{4E49D6F5-E6FA-4FE5-9ABC-6F1E94DCF3C3}" presName="Name0" presStyleCnt="0">
        <dgm:presLayoutVars>
          <dgm:dir/>
          <dgm:animLvl val="lvl"/>
          <dgm:resizeHandles val="exact"/>
        </dgm:presLayoutVars>
      </dgm:prSet>
      <dgm:spPr/>
    </dgm:pt>
    <dgm:pt modelId="{90948ABA-8A30-4D39-A810-95D2B6F61071}" type="pres">
      <dgm:prSet presAssocID="{7752DCB5-CE00-4C45-9CA3-24EAF2254DC8}" presName="linNode" presStyleCnt="0"/>
      <dgm:spPr/>
    </dgm:pt>
    <dgm:pt modelId="{7EA5620F-DEF6-4340-A420-DA752E5DF696}" type="pres">
      <dgm:prSet presAssocID="{7752DCB5-CE00-4C45-9CA3-24EAF2254DC8}" presName="parentText" presStyleLbl="node1" presStyleIdx="0" presStyleCnt="1" custScaleX="277778" custLinFactNeighborX="-8600" custLinFactNeighborY="-5263">
        <dgm:presLayoutVars>
          <dgm:chMax val="1"/>
          <dgm:bulletEnabled val="1"/>
        </dgm:presLayoutVars>
      </dgm:prSet>
      <dgm:spPr>
        <a:prstGeom prst="snip2DiagRect">
          <a:avLst/>
        </a:prstGeom>
      </dgm:spPr>
    </dgm:pt>
  </dgm:ptLst>
  <dgm:cxnLst>
    <dgm:cxn modelId="{C19A0F21-74D4-4224-ABD5-F2E24DF09306}" type="presOf" srcId="{4E49D6F5-E6FA-4FE5-9ABC-6F1E94DCF3C3}" destId="{9A38A1A0-36AF-4BFA-B7AD-D8B612C59F8F}" srcOrd="0" destOrd="0" presId="urn:microsoft.com/office/officeart/2005/8/layout/vList5"/>
    <dgm:cxn modelId="{6EB9BF30-0183-4A2E-A212-E4B3273061E8}" srcId="{4E49D6F5-E6FA-4FE5-9ABC-6F1E94DCF3C3}" destId="{7752DCB5-CE00-4C45-9CA3-24EAF2254DC8}" srcOrd="0" destOrd="0" parTransId="{2409FEB1-2775-4805-8087-6ECBD6C7B2C3}" sibTransId="{355AA3A3-9FD2-447A-A576-2756839AD9CC}"/>
    <dgm:cxn modelId="{9A4C8291-25BF-422A-B6E2-0B4145319277}" type="presOf" srcId="{7752DCB5-CE00-4C45-9CA3-24EAF2254DC8}" destId="{7EA5620F-DEF6-4340-A420-DA752E5DF696}" srcOrd="0" destOrd="0" presId="urn:microsoft.com/office/officeart/2005/8/layout/vList5"/>
    <dgm:cxn modelId="{389546D9-F547-4D4E-887E-B966AA609295}" type="presParOf" srcId="{9A38A1A0-36AF-4BFA-B7AD-D8B612C59F8F}" destId="{90948ABA-8A30-4D39-A810-95D2B6F61071}" srcOrd="0" destOrd="0" presId="urn:microsoft.com/office/officeart/2005/8/layout/vList5"/>
    <dgm:cxn modelId="{FD4AC7E9-2B41-4C83-A157-506BCCA84612}" type="presParOf" srcId="{90948ABA-8A30-4D39-A810-95D2B6F61071}" destId="{7EA5620F-DEF6-4340-A420-DA752E5DF696}" srcOrd="0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E49D6F5-E6FA-4FE5-9ABC-6F1E94DCF3C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752DCB5-CE00-4C45-9CA3-24EAF2254DC8}">
      <dgm:prSet custT="1"/>
      <dgm:spPr>
        <a:gradFill rotWithShape="0">
          <a:gsLst>
            <a:gs pos="34000">
              <a:srgbClr val="FFFF00"/>
            </a:gs>
            <a:gs pos="100000">
              <a:srgbClr val="F8B049"/>
            </a:gs>
            <a:gs pos="100000">
              <a:srgbClr val="F8B049"/>
            </a:gs>
            <a:gs pos="95000">
              <a:srgbClr val="FEE7F2"/>
            </a:gs>
            <a:gs pos="67000">
              <a:srgbClr val="F952A0"/>
            </a:gs>
            <a:gs pos="92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</dgm:spPr>
      <dgm:t>
        <a:bodyPr/>
        <a:lstStyle/>
        <a:p>
          <a:endParaRPr lang="ru-RU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  <a:p>
          <a:r>
            <a: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rPr>
            <a:t>ИМЕННО ТАКАЯ СВЯЗЬ…</a:t>
          </a:r>
        </a:p>
        <a:p>
          <a:r>
            <a: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***способствует развитию у детей дошкольного возраста правильного и четкого звукопроизношения, </a:t>
          </a:r>
        </a:p>
        <a:p>
          <a:r>
            <a: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***у детей совершенствуется навыки словообразования и накапливается активный словарный запас.</a:t>
          </a:r>
        </a:p>
        <a:p>
          <a:endParaRPr lang="ru-RU" sz="2000" b="1" dirty="0">
            <a:solidFill>
              <a:schemeClr val="tx1"/>
            </a:solidFill>
            <a:latin typeface="Comic Sans MS" panose="030F0702030302020204" pitchFamily="66" charset="0"/>
          </a:endParaRPr>
        </a:p>
        <a:p>
          <a:r>
            <a:rPr lang="ru-RU" sz="1400" b="1" dirty="0">
              <a:solidFill>
                <a:schemeClr val="tx1"/>
              </a:solidFill>
              <a:latin typeface="Comic Sans MS" panose="030F0702030302020204" pitchFamily="66" charset="0"/>
            </a:rPr>
            <a:t> </a:t>
          </a:r>
        </a:p>
      </dgm:t>
    </dgm:pt>
    <dgm:pt modelId="{2409FEB1-2775-4805-8087-6ECBD6C7B2C3}" type="parTrans" cxnId="{6EB9BF30-0183-4A2E-A212-E4B3273061E8}">
      <dgm:prSet/>
      <dgm:spPr/>
      <dgm:t>
        <a:bodyPr/>
        <a:lstStyle/>
        <a:p>
          <a:endParaRPr lang="ru-RU"/>
        </a:p>
      </dgm:t>
    </dgm:pt>
    <dgm:pt modelId="{355AA3A3-9FD2-447A-A576-2756839AD9CC}" type="sibTrans" cxnId="{6EB9BF30-0183-4A2E-A212-E4B3273061E8}">
      <dgm:prSet/>
      <dgm:spPr/>
      <dgm:t>
        <a:bodyPr/>
        <a:lstStyle/>
        <a:p>
          <a:endParaRPr lang="ru-RU"/>
        </a:p>
      </dgm:t>
    </dgm:pt>
    <dgm:pt modelId="{9A38A1A0-36AF-4BFA-B7AD-D8B612C59F8F}" type="pres">
      <dgm:prSet presAssocID="{4E49D6F5-E6FA-4FE5-9ABC-6F1E94DCF3C3}" presName="Name0" presStyleCnt="0">
        <dgm:presLayoutVars>
          <dgm:dir/>
          <dgm:animLvl val="lvl"/>
          <dgm:resizeHandles val="exact"/>
        </dgm:presLayoutVars>
      </dgm:prSet>
      <dgm:spPr/>
    </dgm:pt>
    <dgm:pt modelId="{90948ABA-8A30-4D39-A810-95D2B6F61071}" type="pres">
      <dgm:prSet presAssocID="{7752DCB5-CE00-4C45-9CA3-24EAF2254DC8}" presName="linNode" presStyleCnt="0"/>
      <dgm:spPr/>
    </dgm:pt>
    <dgm:pt modelId="{7EA5620F-DEF6-4340-A420-DA752E5DF696}" type="pres">
      <dgm:prSet presAssocID="{7752DCB5-CE00-4C45-9CA3-24EAF2254DC8}" presName="parentText" presStyleLbl="node1" presStyleIdx="0" presStyleCnt="1" custScaleX="257202" custLinFactNeighborX="-6981" custLinFactNeighborY="2943">
        <dgm:presLayoutVars>
          <dgm:chMax val="1"/>
          <dgm:bulletEnabled val="1"/>
        </dgm:presLayoutVars>
      </dgm:prSet>
      <dgm:spPr>
        <a:prstGeom prst="snip2DiagRect">
          <a:avLst/>
        </a:prstGeom>
      </dgm:spPr>
    </dgm:pt>
  </dgm:ptLst>
  <dgm:cxnLst>
    <dgm:cxn modelId="{6EB9BF30-0183-4A2E-A212-E4B3273061E8}" srcId="{4E49D6F5-E6FA-4FE5-9ABC-6F1E94DCF3C3}" destId="{7752DCB5-CE00-4C45-9CA3-24EAF2254DC8}" srcOrd="0" destOrd="0" parTransId="{2409FEB1-2775-4805-8087-6ECBD6C7B2C3}" sibTransId="{355AA3A3-9FD2-447A-A576-2756839AD9CC}"/>
    <dgm:cxn modelId="{16344A34-F419-41CA-B309-CA5334A28E6B}" type="presOf" srcId="{4E49D6F5-E6FA-4FE5-9ABC-6F1E94DCF3C3}" destId="{9A38A1A0-36AF-4BFA-B7AD-D8B612C59F8F}" srcOrd="0" destOrd="0" presId="urn:microsoft.com/office/officeart/2005/8/layout/vList5"/>
    <dgm:cxn modelId="{24411D55-A5C4-419C-8009-11575E36D4EC}" type="presOf" srcId="{7752DCB5-CE00-4C45-9CA3-24EAF2254DC8}" destId="{7EA5620F-DEF6-4340-A420-DA752E5DF696}" srcOrd="0" destOrd="0" presId="urn:microsoft.com/office/officeart/2005/8/layout/vList5"/>
    <dgm:cxn modelId="{7DBA92AE-A82A-47E7-B6A6-E2FA4912262B}" type="presParOf" srcId="{9A38A1A0-36AF-4BFA-B7AD-D8B612C59F8F}" destId="{90948ABA-8A30-4D39-A810-95D2B6F61071}" srcOrd="0" destOrd="0" presId="urn:microsoft.com/office/officeart/2005/8/layout/vList5"/>
    <dgm:cxn modelId="{F593123E-0347-4B92-9E6F-FEAB17AD11D9}" type="presParOf" srcId="{90948ABA-8A30-4D39-A810-95D2B6F61071}" destId="{7EA5620F-DEF6-4340-A420-DA752E5DF696}" srcOrd="0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E941A10-2C1A-45FF-9E76-BA41BBC14A5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10F1A8-DC6F-4F3C-92A5-FC4662546E99}" type="pres">
      <dgm:prSet presAssocID="{CE941A10-2C1A-45FF-9E76-BA41BBC14A53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D79A73C7-6E1D-45A2-9E9A-400E5745D29D}" type="presOf" srcId="{CE941A10-2C1A-45FF-9E76-BA41BBC14A53}" destId="{1410F1A8-DC6F-4F3C-92A5-FC4662546E9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E941A10-2C1A-45FF-9E76-BA41BBC14A5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10F1A8-DC6F-4F3C-92A5-FC4662546E99}" type="pres">
      <dgm:prSet presAssocID="{CE941A10-2C1A-45FF-9E76-BA41BBC14A53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2C4A080F-A8E3-47C1-AE60-001DCA5BF9DF}" type="presOf" srcId="{CE941A10-2C1A-45FF-9E76-BA41BBC14A53}" destId="{1410F1A8-DC6F-4F3C-92A5-FC4662546E9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A5620F-DEF6-4340-A420-DA752E5DF696}">
      <dsp:nvSpPr>
        <dsp:cNvPr id="0" name=""/>
        <dsp:cNvSpPr/>
      </dsp:nvSpPr>
      <dsp:spPr>
        <a:xfrm>
          <a:off x="72008" y="4570"/>
          <a:ext cx="5600629" cy="4675949"/>
        </a:xfrm>
        <a:prstGeom prst="snip2DiagRect">
          <a:avLst/>
        </a:prstGeom>
        <a:gradFill rotWithShape="0">
          <a:gsLst>
            <a:gs pos="34000">
              <a:srgbClr val="FFFF00"/>
            </a:gs>
            <a:gs pos="100000">
              <a:srgbClr val="F8B049"/>
            </a:gs>
            <a:gs pos="100000">
              <a:srgbClr val="F8B049"/>
            </a:gs>
            <a:gs pos="95000">
              <a:srgbClr val="FEE7F2"/>
            </a:gs>
            <a:gs pos="67000">
              <a:srgbClr val="F952A0"/>
            </a:gs>
            <a:gs pos="92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b="1" kern="1200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С КАЖДЫМ ГОДОМ В ДЕТСКОМ САДУ РАСТЕТ КОЛИЧЕСТВО ДЕТЕЙ С РАЗЛИЧНЫМИ НАРУШЕНИЯМИ РЕЧИ.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ЭТО</a:t>
          </a:r>
          <a:r>
            <a:rPr lang="ru-RU" sz="2000" b="1" kern="1200" dirty="0">
              <a:solidFill>
                <a:schemeClr val="tx1"/>
              </a:solidFill>
              <a:latin typeface="Comic Sans MS" panose="030F0702030302020204" pitchFamily="66" charset="0"/>
            </a:rPr>
            <a:t> … ,по моему мнению, </a:t>
          </a:r>
          <a:r>
            <a:rPr lang="ru-RU" sz="2400" b="1" kern="1200" dirty="0">
              <a:solidFill>
                <a:schemeClr val="tx1"/>
              </a:solidFill>
              <a:latin typeface="Comic Sans MS" panose="030F0702030302020204" pitchFamily="66" charset="0"/>
            </a:rPr>
            <a:t>результат замены живого общения детей современными технологиями: телевидение, компьютеры и телефоны!!!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b="1" kern="1200" dirty="0">
            <a:solidFill>
              <a:schemeClr val="tx1"/>
            </a:solidFill>
            <a:latin typeface="Comic Sans MS" panose="030F0702030302020204" pitchFamily="66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  <a:latin typeface="Comic Sans MS" panose="030F0702030302020204" pitchFamily="66" charset="0"/>
            </a:rPr>
            <a:t> </a:t>
          </a:r>
        </a:p>
      </dsp:txBody>
      <dsp:txXfrm>
        <a:off x="461678" y="394240"/>
        <a:ext cx="4821289" cy="38966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A5620F-DEF6-4340-A420-DA752E5DF696}">
      <dsp:nvSpPr>
        <dsp:cNvPr id="0" name=""/>
        <dsp:cNvSpPr/>
      </dsp:nvSpPr>
      <dsp:spPr>
        <a:xfrm>
          <a:off x="70355" y="4570"/>
          <a:ext cx="5472075" cy="4675949"/>
        </a:xfrm>
        <a:prstGeom prst="snip2DiagRect">
          <a:avLst/>
        </a:prstGeom>
        <a:gradFill rotWithShape="0">
          <a:gsLst>
            <a:gs pos="34000">
              <a:srgbClr val="FFFF00"/>
            </a:gs>
            <a:gs pos="100000">
              <a:srgbClr val="F8B049"/>
            </a:gs>
            <a:gs pos="100000">
              <a:srgbClr val="F8B049"/>
            </a:gs>
            <a:gs pos="95000">
              <a:srgbClr val="FEE7F2"/>
            </a:gs>
            <a:gs pos="67000">
              <a:srgbClr val="F952A0"/>
            </a:gs>
            <a:gs pos="92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ПОЭТОМУ …</a:t>
          </a:r>
          <a:r>
            <a:rPr lang="ru-RU" sz="2400" b="1" kern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rPr>
            <a:t>ПЕДАГОГАМ</a:t>
          </a:r>
          <a:r>
            <a:rPr lang="ru-RU" sz="28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 приходится применять более эффективные и интересные детям формы коррекции речи. </a:t>
          </a:r>
        </a:p>
      </dsp:txBody>
      <dsp:txXfrm>
        <a:off x="460025" y="394240"/>
        <a:ext cx="4692735" cy="38966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A5620F-DEF6-4340-A420-DA752E5DF696}">
      <dsp:nvSpPr>
        <dsp:cNvPr id="0" name=""/>
        <dsp:cNvSpPr/>
      </dsp:nvSpPr>
      <dsp:spPr>
        <a:xfrm>
          <a:off x="0" y="0"/>
          <a:ext cx="6637204" cy="4104456"/>
        </a:xfrm>
        <a:prstGeom prst="snip2DiagRect">
          <a:avLst/>
        </a:prstGeom>
        <a:gradFill rotWithShape="0">
          <a:gsLst>
            <a:gs pos="34000">
              <a:srgbClr val="FFFF00"/>
            </a:gs>
            <a:gs pos="100000">
              <a:srgbClr val="F8B049"/>
            </a:gs>
            <a:gs pos="100000">
              <a:srgbClr val="F8B049"/>
            </a:gs>
            <a:gs pos="95000">
              <a:srgbClr val="FEE7F2"/>
            </a:gs>
            <a:gs pos="67000">
              <a:srgbClr val="F952A0"/>
            </a:gs>
            <a:gs pos="92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400" b="1" kern="120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omic Sans MS" panose="030F0702030302020204" pitchFamily="66" charset="0"/>
            </a:rPr>
            <a:t>ЛОГОПЕДИЧЕСКАЯ РИТМИКА … </a:t>
          </a:r>
          <a:endParaRPr lang="ru-RU" sz="44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– ЭТО ОДИН ИЗ ВИДОВ ЗДОРОВЬЕСБЕРЕГАЮЩИХ ТЕХНОЛОГИЙ…</a:t>
          </a:r>
          <a:endParaRPr lang="ru-RU" sz="2800" b="1" kern="1200" dirty="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>
        <a:off x="342045" y="342045"/>
        <a:ext cx="5953114" cy="34203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A5620F-DEF6-4340-A420-DA752E5DF696}">
      <dsp:nvSpPr>
        <dsp:cNvPr id="0" name=""/>
        <dsp:cNvSpPr/>
      </dsp:nvSpPr>
      <dsp:spPr>
        <a:xfrm>
          <a:off x="72008" y="4781"/>
          <a:ext cx="5600629" cy="4891762"/>
        </a:xfrm>
        <a:prstGeom prst="snip2DiagRect">
          <a:avLst/>
        </a:prstGeom>
        <a:gradFill rotWithShape="0">
          <a:gsLst>
            <a:gs pos="34000">
              <a:srgbClr val="FFFF00"/>
            </a:gs>
            <a:gs pos="100000">
              <a:srgbClr val="F8B049"/>
            </a:gs>
            <a:gs pos="100000">
              <a:srgbClr val="F8B049"/>
            </a:gs>
            <a:gs pos="95000">
              <a:srgbClr val="FEE7F2"/>
            </a:gs>
            <a:gs pos="67000">
              <a:srgbClr val="F952A0"/>
            </a:gs>
            <a:gs pos="92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rPr>
            <a:t>ИМЕННО ТАКАЯ СВЯЗЬ…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***способствует развитию у детей дошкольного возраста правильного и четкого звукопроизношения,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***у детей совершенствуется навыки словообразования и накапливается активный словарный запас.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b="1" kern="1200" dirty="0">
            <a:solidFill>
              <a:schemeClr val="tx1"/>
            </a:solidFill>
            <a:latin typeface="Comic Sans MS" panose="030F0702030302020204" pitchFamily="66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  <a:latin typeface="Comic Sans MS" panose="030F0702030302020204" pitchFamily="66" charset="0"/>
            </a:rPr>
            <a:t> </a:t>
          </a:r>
        </a:p>
      </dsp:txBody>
      <dsp:txXfrm>
        <a:off x="479663" y="412436"/>
        <a:ext cx="4785319" cy="40764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DAD1A-F542-4F0B-BAAD-F636B0C9A77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191E87-F87F-4416-912B-619A1EE44D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6582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C291B-E4DC-4B10-9522-76279F88369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0FA83-2B30-42B0-A8DA-513FA9E38CE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732850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DAD1A-F542-4F0B-BAAD-F636B0C9A77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191E87-F87F-4416-912B-619A1EE44D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148089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E1383-EF04-4575-8948-CCF1E03088C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7218B1-C640-4A45-8D56-8C854DD184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777006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14F43-FB06-4B57-95D0-678857B84CB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DEF383-2C96-4E3B-B327-0F238F2FD57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869953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E0B44-64D8-46C1-B153-DB7B55127CB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1B58A4-9E62-4D1E-9B57-88D1A19A5F0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032299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2A64D-B312-4F8B-9CC3-AB304BC6E20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81A9A-47EE-4FF8-AA23-E0B201E7C78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400430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66788-4CA8-431E-8805-C03A1F4A00E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5D93CD-910D-4931-958D-1427D4D09C6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164676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62A01-648A-4282-93DF-39CF4D981C9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1C32A-5EF7-415A-9EED-F1BFD02C295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895038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1CD71-CA5C-4EF5-B82A-D4F4BD3EC1E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514CB-E2F7-44CC-8600-7C8CAED03F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621501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35B60-88D4-4C3D-B200-D2FDCE72439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C1CA84-C653-4E4E-8433-105C56696BF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247860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C291B-E4DC-4B10-9522-76279F88369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0FA83-2B30-42B0-A8DA-513FA9E38CE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7892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1CE71-3225-4962-B380-95618836062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1DD5D7-04E9-43BA-8EE3-BAD6CC2EC3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0185334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1CE71-3225-4962-B380-95618836062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1DD5D7-04E9-43BA-8EE3-BAD6CC2EC3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171641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DAD1A-F542-4F0B-BAAD-F636B0C9A77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191E87-F87F-4416-912B-619A1EE44D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493563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E1383-EF04-4575-8948-CCF1E03088C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7218B1-C640-4A45-8D56-8C854DD184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918905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14F43-FB06-4B57-95D0-678857B84CB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DEF383-2C96-4E3B-B327-0F238F2FD57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182399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E0B44-64D8-46C1-B153-DB7B55127CB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1B58A4-9E62-4D1E-9B57-88D1A19A5F0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994864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2A64D-B312-4F8B-9CC3-AB304BC6E20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81A9A-47EE-4FF8-AA23-E0B201E7C78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329002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66788-4CA8-431E-8805-C03A1F4A00E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5D93CD-910D-4931-958D-1427D4D09C6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042408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62A01-648A-4282-93DF-39CF4D981C9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1C32A-5EF7-415A-9EED-F1BFD02C295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090155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1CD71-CA5C-4EF5-B82A-D4F4BD3EC1E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514CB-E2F7-44CC-8600-7C8CAED03F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826302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35B60-88D4-4C3D-B200-D2FDCE72439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C1CA84-C653-4E4E-8433-105C56696BF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8237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DAD1A-F542-4F0B-BAAD-F636B0C9A77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191E87-F87F-4416-912B-619A1EE44D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304717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C291B-E4DC-4B10-9522-76279F88369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0FA83-2B30-42B0-A8DA-513FA9E38CE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277166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1CE71-3225-4962-B380-95618836062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1DD5D7-04E9-43BA-8EE3-BAD6CC2EC3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596046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DAD1A-F542-4F0B-BAAD-F636B0C9A77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191E87-F87F-4416-912B-619A1EE44D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027486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E1383-EF04-4575-8948-CCF1E03088C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7218B1-C640-4A45-8D56-8C854DD184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574562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14F43-FB06-4B57-95D0-678857B84CB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DEF383-2C96-4E3B-B327-0F238F2FD57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789263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E0B44-64D8-46C1-B153-DB7B55127CB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1B58A4-9E62-4D1E-9B57-88D1A19A5F0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557432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2A64D-B312-4F8B-9CC3-AB304BC6E20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81A9A-47EE-4FF8-AA23-E0B201E7C78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396391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66788-4CA8-431E-8805-C03A1F4A00E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5D93CD-910D-4931-958D-1427D4D09C6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743100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62A01-648A-4282-93DF-39CF4D981C9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1C32A-5EF7-415A-9EED-F1BFD02C295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958822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1CD71-CA5C-4EF5-B82A-D4F4BD3EC1E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514CB-E2F7-44CC-8600-7C8CAED03F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2406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E1383-EF04-4575-8948-CCF1E03088C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7218B1-C640-4A45-8D56-8C854DD184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167073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35B60-88D4-4C3D-B200-D2FDCE72439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C1CA84-C653-4E4E-8433-105C56696BF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758881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C291B-E4DC-4B10-9522-76279F88369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0FA83-2B30-42B0-A8DA-513FA9E38CE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312149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1CE71-3225-4962-B380-95618836062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1DD5D7-04E9-43BA-8EE3-BAD6CC2EC3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38637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DAD1A-F542-4F0B-BAAD-F636B0C9A77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191E87-F87F-4416-912B-619A1EE44D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322405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E1383-EF04-4575-8948-CCF1E03088C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7218B1-C640-4A45-8D56-8C854DD184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548228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14F43-FB06-4B57-95D0-678857B84CB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DEF383-2C96-4E3B-B327-0F238F2FD57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306559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E0B44-64D8-46C1-B153-DB7B55127CB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1B58A4-9E62-4D1E-9B57-88D1A19A5F0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284815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2A64D-B312-4F8B-9CC3-AB304BC6E20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81A9A-47EE-4FF8-AA23-E0B201E7C78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020057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66788-4CA8-431E-8805-C03A1F4A00E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5D93CD-910D-4931-958D-1427D4D09C6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014540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62A01-648A-4282-93DF-39CF4D981C9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1C32A-5EF7-415A-9EED-F1BFD02C295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5386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14F43-FB06-4B57-95D0-678857B84CB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DEF383-2C96-4E3B-B327-0F238F2FD57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746071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1CD71-CA5C-4EF5-B82A-D4F4BD3EC1E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514CB-E2F7-44CC-8600-7C8CAED03F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578563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35B60-88D4-4C3D-B200-D2FDCE72439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C1CA84-C653-4E4E-8433-105C56696BF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933728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C291B-E4DC-4B10-9522-76279F88369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0FA83-2B30-42B0-A8DA-513FA9E38CE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8948833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1CE71-3225-4962-B380-95618836062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1DD5D7-04E9-43BA-8EE3-BAD6CC2EC3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280472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DAD1A-F542-4F0B-BAAD-F636B0C9A77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191E87-F87F-4416-912B-619A1EE44D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097552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E1383-EF04-4575-8948-CCF1E03088C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7218B1-C640-4A45-8D56-8C854DD184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844922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14F43-FB06-4B57-95D0-678857B84CB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DEF383-2C96-4E3B-B327-0F238F2FD57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421882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E0B44-64D8-46C1-B153-DB7B55127CB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1B58A4-9E62-4D1E-9B57-88D1A19A5F0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549098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2A64D-B312-4F8B-9CC3-AB304BC6E20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81A9A-47EE-4FF8-AA23-E0B201E7C78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364176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66788-4CA8-431E-8805-C03A1F4A00E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5D93CD-910D-4931-958D-1427D4D09C6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2617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E0B44-64D8-46C1-B153-DB7B55127CB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1B58A4-9E62-4D1E-9B57-88D1A19A5F0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645901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62A01-648A-4282-93DF-39CF4D981C9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1C32A-5EF7-415A-9EED-F1BFD02C295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101577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1CD71-CA5C-4EF5-B82A-D4F4BD3EC1E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514CB-E2F7-44CC-8600-7C8CAED03F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48101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35B60-88D4-4C3D-B200-D2FDCE72439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C1CA84-C653-4E4E-8433-105C56696BF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286786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C291B-E4DC-4B10-9522-76279F88369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0FA83-2B30-42B0-A8DA-513FA9E38CE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297381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1CE71-3225-4962-B380-95618836062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1DD5D7-04E9-43BA-8EE3-BAD6CC2EC3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79915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DAD1A-F542-4F0B-BAAD-F636B0C9A77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191E87-F87F-4416-912B-619A1EE44D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889567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E1383-EF04-4575-8948-CCF1E03088C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7218B1-C640-4A45-8D56-8C854DD184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239881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14F43-FB06-4B57-95D0-678857B84CB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DEF383-2C96-4E3B-B327-0F238F2FD57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008164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E0B44-64D8-46C1-B153-DB7B55127CB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1B58A4-9E62-4D1E-9B57-88D1A19A5F0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1361168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2A64D-B312-4F8B-9CC3-AB304BC6E20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81A9A-47EE-4FF8-AA23-E0B201E7C78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10644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2A64D-B312-4F8B-9CC3-AB304BC6E20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81A9A-47EE-4FF8-AA23-E0B201E7C78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7722485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66788-4CA8-431E-8805-C03A1F4A00E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5D93CD-910D-4931-958D-1427D4D09C6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342530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62A01-648A-4282-93DF-39CF4D981C9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1C32A-5EF7-415A-9EED-F1BFD02C295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803884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1CD71-CA5C-4EF5-B82A-D4F4BD3EC1E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514CB-E2F7-44CC-8600-7C8CAED03F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540597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35B60-88D4-4C3D-B200-D2FDCE72439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C1CA84-C653-4E4E-8433-105C56696BF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347821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C291B-E4DC-4B10-9522-76279F88369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0FA83-2B30-42B0-A8DA-513FA9E38CE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47878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1CE71-3225-4962-B380-95618836062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1DD5D7-04E9-43BA-8EE3-BAD6CC2EC3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7862753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DAD1A-F542-4F0B-BAAD-F636B0C9A77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191E87-F87F-4416-912B-619A1EE44D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90109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E1383-EF04-4575-8948-CCF1E03088C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7218B1-C640-4A45-8D56-8C854DD184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121757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14F43-FB06-4B57-95D0-678857B84CB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DEF383-2C96-4E3B-B327-0F238F2FD57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416429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E0B44-64D8-46C1-B153-DB7B55127CB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1B58A4-9E62-4D1E-9B57-88D1A19A5F0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80031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66788-4CA8-431E-8805-C03A1F4A00E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5D93CD-910D-4931-958D-1427D4D09C6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432641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2A64D-B312-4F8B-9CC3-AB304BC6E20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81A9A-47EE-4FF8-AA23-E0B201E7C78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487314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66788-4CA8-431E-8805-C03A1F4A00E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5D93CD-910D-4931-958D-1427D4D09C6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799217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62A01-648A-4282-93DF-39CF4D981C9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1C32A-5EF7-415A-9EED-F1BFD02C295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429006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1CD71-CA5C-4EF5-B82A-D4F4BD3EC1E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514CB-E2F7-44CC-8600-7C8CAED03F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634669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35B60-88D4-4C3D-B200-D2FDCE72439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C1CA84-C653-4E4E-8433-105C56696BF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311448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C291B-E4DC-4B10-9522-76279F88369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0FA83-2B30-42B0-A8DA-513FA9E38CE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983654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1CE71-3225-4962-B380-95618836062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1DD5D7-04E9-43BA-8EE3-BAD6CC2EC3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552409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DAD1A-F542-4F0B-BAAD-F636B0C9A77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191E87-F87F-4416-912B-619A1EE44D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125783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E1383-EF04-4575-8948-CCF1E03088C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7218B1-C640-4A45-8D56-8C854DD184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5652442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14F43-FB06-4B57-95D0-678857B84CB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DEF383-2C96-4E3B-B327-0F238F2FD57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09099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62A01-648A-4282-93DF-39CF4D981C9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1C32A-5EF7-415A-9EED-F1BFD02C295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654973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E0B44-64D8-46C1-B153-DB7B55127CB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1B58A4-9E62-4D1E-9B57-88D1A19A5F0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045329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2A64D-B312-4F8B-9CC3-AB304BC6E20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81A9A-47EE-4FF8-AA23-E0B201E7C78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253984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66788-4CA8-431E-8805-C03A1F4A00E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5D93CD-910D-4931-958D-1427D4D09C6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186290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62A01-648A-4282-93DF-39CF4D981C9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1C32A-5EF7-415A-9EED-F1BFD02C295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182917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1CD71-CA5C-4EF5-B82A-D4F4BD3EC1E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514CB-E2F7-44CC-8600-7C8CAED03F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9941915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35B60-88D4-4C3D-B200-D2FDCE72439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C1CA84-C653-4E4E-8433-105C56696BF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6358372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C291B-E4DC-4B10-9522-76279F88369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0FA83-2B30-42B0-A8DA-513FA9E38CE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0296118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1CE71-3225-4962-B380-95618836062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1DD5D7-04E9-43BA-8EE3-BAD6CC2EC3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1272973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DAD1A-F542-4F0B-BAAD-F636B0C9A77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191E87-F87F-4416-912B-619A1EE44D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8885595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E1383-EF04-4575-8948-CCF1E03088C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7218B1-C640-4A45-8D56-8C854DD184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29160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1CD71-CA5C-4EF5-B82A-D4F4BD3EC1E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514CB-E2F7-44CC-8600-7C8CAED03F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227073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14F43-FB06-4B57-95D0-678857B84CB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DEF383-2C96-4E3B-B327-0F238F2FD57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9109538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E0B44-64D8-46C1-B153-DB7B55127CB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1B58A4-9E62-4D1E-9B57-88D1A19A5F0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9884029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2A64D-B312-4F8B-9CC3-AB304BC6E20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81A9A-47EE-4FF8-AA23-E0B201E7C78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4621096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66788-4CA8-431E-8805-C03A1F4A00E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5D93CD-910D-4931-958D-1427D4D09C6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8099870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62A01-648A-4282-93DF-39CF4D981C9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1C32A-5EF7-415A-9EED-F1BFD02C295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7865194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1CD71-CA5C-4EF5-B82A-D4F4BD3EC1E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514CB-E2F7-44CC-8600-7C8CAED03F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2119427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35B60-88D4-4C3D-B200-D2FDCE72439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C1CA84-C653-4E4E-8433-105C56696BF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4106917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C291B-E4DC-4B10-9522-76279F88369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0FA83-2B30-42B0-A8DA-513FA9E38CE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3244913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1CE71-3225-4962-B380-95618836062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1DD5D7-04E9-43BA-8EE3-BAD6CC2EC3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9114237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DAD1A-F542-4F0B-BAAD-F636B0C9A77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191E87-F87F-4416-912B-619A1EE44D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607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E1383-EF04-4575-8948-CCF1E03088C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7218B1-C640-4A45-8D56-8C854DD184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59212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35B60-88D4-4C3D-B200-D2FDCE72439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C1CA84-C653-4E4E-8433-105C56696BF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396542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E1383-EF04-4575-8948-CCF1E03088C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7218B1-C640-4A45-8D56-8C854DD184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5917233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14F43-FB06-4B57-95D0-678857B84CB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DEF383-2C96-4E3B-B327-0F238F2FD57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7158588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E0B44-64D8-46C1-B153-DB7B55127CB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1B58A4-9E62-4D1E-9B57-88D1A19A5F0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0284763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2A64D-B312-4F8B-9CC3-AB304BC6E20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81A9A-47EE-4FF8-AA23-E0B201E7C78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4891909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66788-4CA8-431E-8805-C03A1F4A00E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5D93CD-910D-4931-958D-1427D4D09C6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8121664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62A01-648A-4282-93DF-39CF4D981C9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1C32A-5EF7-415A-9EED-F1BFD02C295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7344998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1CD71-CA5C-4EF5-B82A-D4F4BD3EC1E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514CB-E2F7-44CC-8600-7C8CAED03F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5141699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35B60-88D4-4C3D-B200-D2FDCE72439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C1CA84-C653-4E4E-8433-105C56696BF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1110308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C291B-E4DC-4B10-9522-76279F88369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0FA83-2B30-42B0-A8DA-513FA9E38CE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0559328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1CE71-3225-4962-B380-95618836062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1DD5D7-04E9-43BA-8EE3-BAD6CC2EC3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60222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C291B-E4DC-4B10-9522-76279F88369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0FA83-2B30-42B0-A8DA-513FA9E38CE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2124849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DAD1A-F542-4F0B-BAAD-F636B0C9A77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191E87-F87F-4416-912B-619A1EE44D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089287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E1383-EF04-4575-8948-CCF1E03088C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7218B1-C640-4A45-8D56-8C854DD184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4638865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14F43-FB06-4B57-95D0-678857B84CB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DEF383-2C96-4E3B-B327-0F238F2FD57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60827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E0B44-64D8-46C1-B153-DB7B55127CB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1B58A4-9E62-4D1E-9B57-88D1A19A5F0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7580079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2A64D-B312-4F8B-9CC3-AB304BC6E20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81A9A-47EE-4FF8-AA23-E0B201E7C78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02680419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66788-4CA8-431E-8805-C03A1F4A00E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5D93CD-910D-4931-958D-1427D4D09C6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959814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62A01-648A-4282-93DF-39CF4D981C9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1C32A-5EF7-415A-9EED-F1BFD02C295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1077613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1CD71-CA5C-4EF5-B82A-D4F4BD3EC1E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514CB-E2F7-44CC-8600-7C8CAED03F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3289330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35B60-88D4-4C3D-B200-D2FDCE72439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C1CA84-C653-4E4E-8433-105C56696BF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2518917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C291B-E4DC-4B10-9522-76279F88369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0FA83-2B30-42B0-A8DA-513FA9E38CE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72188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1CE71-3225-4962-B380-95618836062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1DD5D7-04E9-43BA-8EE3-BAD6CC2EC3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745495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1CE71-3225-4962-B380-95618836062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1DD5D7-04E9-43BA-8EE3-BAD6CC2EC3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3238085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DAD1A-F542-4F0B-BAAD-F636B0C9A77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191E87-F87F-4416-912B-619A1EE44D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8085090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E1383-EF04-4575-8948-CCF1E03088C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7218B1-C640-4A45-8D56-8C854DD184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8474612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14F43-FB06-4B57-95D0-678857B84CB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DEF383-2C96-4E3B-B327-0F238F2FD57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6017457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E0B44-64D8-46C1-B153-DB7B55127CB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1B58A4-9E62-4D1E-9B57-88D1A19A5F0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7862974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2A64D-B312-4F8B-9CC3-AB304BC6E20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81A9A-47EE-4FF8-AA23-E0B201E7C78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7872375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66788-4CA8-431E-8805-C03A1F4A00E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5D93CD-910D-4931-958D-1427D4D09C6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6695925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62A01-648A-4282-93DF-39CF4D981C9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1C32A-5EF7-415A-9EED-F1BFD02C295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2967024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1CD71-CA5C-4EF5-B82A-D4F4BD3EC1E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514CB-E2F7-44CC-8600-7C8CAED03F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2639816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35B60-88D4-4C3D-B200-D2FDCE72439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C1CA84-C653-4E4E-8433-105C56696BF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70270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DAD1A-F542-4F0B-BAAD-F636B0C9A77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191E87-F87F-4416-912B-619A1EE44D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6749402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C291B-E4DC-4B10-9522-76279F88369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0FA83-2B30-42B0-A8DA-513FA9E38CE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4907753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1CE71-3225-4962-B380-95618836062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1DD5D7-04E9-43BA-8EE3-BAD6CC2EC3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142561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DAD1A-F542-4F0B-BAAD-F636B0C9A77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191E87-F87F-4416-912B-619A1EE44D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25260892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E1383-EF04-4575-8948-CCF1E03088C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7218B1-C640-4A45-8D56-8C854DD184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8951567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14F43-FB06-4B57-95D0-678857B84CB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DEF383-2C96-4E3B-B327-0F238F2FD57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2512171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E0B44-64D8-46C1-B153-DB7B55127CB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1B58A4-9E62-4D1E-9B57-88D1A19A5F0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3242772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2A64D-B312-4F8B-9CC3-AB304BC6E20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81A9A-47EE-4FF8-AA23-E0B201E7C78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028800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66788-4CA8-431E-8805-C03A1F4A00E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5D93CD-910D-4931-958D-1427D4D09C6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152409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62A01-648A-4282-93DF-39CF4D981C9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1C32A-5EF7-415A-9EED-F1BFD02C295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282974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1CD71-CA5C-4EF5-B82A-D4F4BD3EC1E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514CB-E2F7-44CC-8600-7C8CAED03F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72396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E1383-EF04-4575-8948-CCF1E03088C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7218B1-C640-4A45-8D56-8C854DD184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3042065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35B60-88D4-4C3D-B200-D2FDCE72439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C1CA84-C653-4E4E-8433-105C56696BF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2241981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C291B-E4DC-4B10-9522-76279F88369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0FA83-2B30-42B0-A8DA-513FA9E38CE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715476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1CE71-3225-4962-B380-95618836062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1DD5D7-04E9-43BA-8EE3-BAD6CC2EC3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8759377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DAD1A-F542-4F0B-BAAD-F636B0C9A77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191E87-F87F-4416-912B-619A1EE44D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6670823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E1383-EF04-4575-8948-CCF1E03088C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7218B1-C640-4A45-8D56-8C854DD184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1261060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14F43-FB06-4B57-95D0-678857B84CB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DEF383-2C96-4E3B-B327-0F238F2FD57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4745263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E0B44-64D8-46C1-B153-DB7B55127CB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1B58A4-9E62-4D1E-9B57-88D1A19A5F0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4681720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2A64D-B312-4F8B-9CC3-AB304BC6E20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81A9A-47EE-4FF8-AA23-E0B201E7C78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5249760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66788-4CA8-431E-8805-C03A1F4A00E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5D93CD-910D-4931-958D-1427D4D09C6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8556771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62A01-648A-4282-93DF-39CF4D981C9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1C32A-5EF7-415A-9EED-F1BFD02C295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72896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14F43-FB06-4B57-95D0-678857B84CB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DEF383-2C96-4E3B-B327-0F238F2FD57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99134492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1CD71-CA5C-4EF5-B82A-D4F4BD3EC1E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514CB-E2F7-44CC-8600-7C8CAED03F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5263954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35B60-88D4-4C3D-B200-D2FDCE72439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C1CA84-C653-4E4E-8433-105C56696BF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0600690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C291B-E4DC-4B10-9522-76279F88369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0FA83-2B30-42B0-A8DA-513FA9E38CE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7923108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1CE71-3225-4962-B380-95618836062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1DD5D7-04E9-43BA-8EE3-BAD6CC2EC3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9968579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DAD1A-F542-4F0B-BAAD-F636B0C9A77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191E87-F87F-4416-912B-619A1EE44D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33551110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E1383-EF04-4575-8948-CCF1E03088C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7218B1-C640-4A45-8D56-8C854DD184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6728871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14F43-FB06-4B57-95D0-678857B84CB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DEF383-2C96-4E3B-B327-0F238F2FD57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2063134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E0B44-64D8-46C1-B153-DB7B55127CB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1B58A4-9E62-4D1E-9B57-88D1A19A5F0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9026812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2A64D-B312-4F8B-9CC3-AB304BC6E20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81A9A-47EE-4FF8-AA23-E0B201E7C78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6497099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66788-4CA8-431E-8805-C03A1F4A00E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5D93CD-910D-4931-958D-1427D4D09C6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49037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E0B44-64D8-46C1-B153-DB7B55127CB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1B58A4-9E62-4D1E-9B57-88D1A19A5F0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9461538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62A01-648A-4282-93DF-39CF4D981C9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1C32A-5EF7-415A-9EED-F1BFD02C295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6126414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1CD71-CA5C-4EF5-B82A-D4F4BD3EC1E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514CB-E2F7-44CC-8600-7C8CAED03F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6727610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35B60-88D4-4C3D-B200-D2FDCE72439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C1CA84-C653-4E4E-8433-105C56696BF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5534900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C291B-E4DC-4B10-9522-76279F88369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0FA83-2B30-42B0-A8DA-513FA9E38CE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109037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1CE71-3225-4962-B380-95618836062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1DD5D7-04E9-43BA-8EE3-BAD6CC2EC3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7897913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DAD1A-F542-4F0B-BAAD-F636B0C9A77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191E87-F87F-4416-912B-619A1EE44D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031003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E1383-EF04-4575-8948-CCF1E03088C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7218B1-C640-4A45-8D56-8C854DD184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51847927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14F43-FB06-4B57-95D0-678857B84CB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DEF383-2C96-4E3B-B327-0F238F2FD57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8940114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E0B44-64D8-46C1-B153-DB7B55127CB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1B58A4-9E62-4D1E-9B57-88D1A19A5F0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510500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2A64D-B312-4F8B-9CC3-AB304BC6E20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81A9A-47EE-4FF8-AA23-E0B201E7C78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48965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2A64D-B312-4F8B-9CC3-AB304BC6E20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81A9A-47EE-4FF8-AA23-E0B201E7C78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5132958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66788-4CA8-431E-8805-C03A1F4A00E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5D93CD-910D-4931-958D-1427D4D09C6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1031414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62A01-648A-4282-93DF-39CF4D981C9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1C32A-5EF7-415A-9EED-F1BFD02C295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4841284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1CD71-CA5C-4EF5-B82A-D4F4BD3EC1E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514CB-E2F7-44CC-8600-7C8CAED03F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8965210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35B60-88D4-4C3D-B200-D2FDCE72439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C1CA84-C653-4E4E-8433-105C56696BF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8958360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C291B-E4DC-4B10-9522-76279F88369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0FA83-2B30-42B0-A8DA-513FA9E38CE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9248895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1CE71-3225-4962-B380-95618836062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1DD5D7-04E9-43BA-8EE3-BAD6CC2EC3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3672604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DAD1A-F542-4F0B-BAAD-F636B0C9A77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191E87-F87F-4416-912B-619A1EE44D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8741108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E1383-EF04-4575-8948-CCF1E03088C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7218B1-C640-4A45-8D56-8C854DD184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3655540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14F43-FB06-4B57-95D0-678857B84CB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DEF383-2C96-4E3B-B327-0F238F2FD57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9492632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E0B44-64D8-46C1-B153-DB7B55127CB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1B58A4-9E62-4D1E-9B57-88D1A19A5F0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43400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66788-4CA8-431E-8805-C03A1F4A00E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5D93CD-910D-4931-958D-1427D4D09C6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1380087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2A64D-B312-4F8B-9CC3-AB304BC6E20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81A9A-47EE-4FF8-AA23-E0B201E7C78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9515848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66788-4CA8-431E-8805-C03A1F4A00E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5D93CD-910D-4931-958D-1427D4D09C6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2652412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62A01-648A-4282-93DF-39CF4D981C9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1C32A-5EF7-415A-9EED-F1BFD02C295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0471986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1CD71-CA5C-4EF5-B82A-D4F4BD3EC1E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514CB-E2F7-44CC-8600-7C8CAED03F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793576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35B60-88D4-4C3D-B200-D2FDCE72439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C1CA84-C653-4E4E-8433-105C56696BF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3973947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C291B-E4DC-4B10-9522-76279F88369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0FA83-2B30-42B0-A8DA-513FA9E38CE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0502871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1CE71-3225-4962-B380-95618836062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1DD5D7-04E9-43BA-8EE3-BAD6CC2EC3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7568553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DAD1A-F542-4F0B-BAAD-F636B0C9A77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191E87-F87F-4416-912B-619A1EE44D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0863817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E1383-EF04-4575-8948-CCF1E03088C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7218B1-C640-4A45-8D56-8C854DD184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2227978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14F43-FB06-4B57-95D0-678857B84CB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DEF383-2C96-4E3B-B327-0F238F2FD57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25458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62A01-648A-4282-93DF-39CF4D981C9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1C32A-5EF7-415A-9EED-F1BFD02C295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4857398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E0B44-64D8-46C1-B153-DB7B55127CB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1B58A4-9E62-4D1E-9B57-88D1A19A5F0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3067786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2A64D-B312-4F8B-9CC3-AB304BC6E20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81A9A-47EE-4FF8-AA23-E0B201E7C78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9180119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66788-4CA8-431E-8805-C03A1F4A00E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5D93CD-910D-4931-958D-1427D4D09C6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7355600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62A01-648A-4282-93DF-39CF4D981C9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1C32A-5EF7-415A-9EED-F1BFD02C295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3703937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1CD71-CA5C-4EF5-B82A-D4F4BD3EC1E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514CB-E2F7-44CC-8600-7C8CAED03F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2548024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35B60-88D4-4C3D-B200-D2FDCE72439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C1CA84-C653-4E4E-8433-105C56696BF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8069562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C291B-E4DC-4B10-9522-76279F88369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0FA83-2B30-42B0-A8DA-513FA9E38CE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1908244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1CE71-3225-4962-B380-95618836062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1DD5D7-04E9-43BA-8EE3-BAD6CC2EC3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9666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14F43-FB06-4B57-95D0-678857B84CB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DEF383-2C96-4E3B-B327-0F238F2FD57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09762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1CD71-CA5C-4EF5-B82A-D4F4BD3EC1E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514CB-E2F7-44CC-8600-7C8CAED03F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80684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35B60-88D4-4C3D-B200-D2FDCE72439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C1CA84-C653-4E4E-8433-105C56696BF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072703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C291B-E4DC-4B10-9522-76279F88369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0FA83-2B30-42B0-A8DA-513FA9E38CE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02079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1CE71-3225-4962-B380-95618836062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1DD5D7-04E9-43BA-8EE3-BAD6CC2EC3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66376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DAD1A-F542-4F0B-BAAD-F636B0C9A77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191E87-F87F-4416-912B-619A1EE44D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08001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E1383-EF04-4575-8948-CCF1E03088C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7218B1-C640-4A45-8D56-8C854DD184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906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14F43-FB06-4B57-95D0-678857B84CB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DEF383-2C96-4E3B-B327-0F238F2FD57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95466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E0B44-64D8-46C1-B153-DB7B55127CB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1B58A4-9E62-4D1E-9B57-88D1A19A5F0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81919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2A64D-B312-4F8B-9CC3-AB304BC6E20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81A9A-47EE-4FF8-AA23-E0B201E7C78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942551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66788-4CA8-431E-8805-C03A1F4A00E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5D93CD-910D-4931-958D-1427D4D09C6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1029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E0B44-64D8-46C1-B153-DB7B55127CB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1B58A4-9E62-4D1E-9B57-88D1A19A5F0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87047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62A01-648A-4282-93DF-39CF4D981C9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1C32A-5EF7-415A-9EED-F1BFD02C295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55781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1CD71-CA5C-4EF5-B82A-D4F4BD3EC1E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514CB-E2F7-44CC-8600-7C8CAED03F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16450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35B60-88D4-4C3D-B200-D2FDCE72439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C1CA84-C653-4E4E-8433-105C56696BF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23288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C291B-E4DC-4B10-9522-76279F88369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0FA83-2B30-42B0-A8DA-513FA9E38CE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256536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1CE71-3225-4962-B380-95618836062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1DD5D7-04E9-43BA-8EE3-BAD6CC2EC3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46237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DAD1A-F542-4F0B-BAAD-F636B0C9A77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191E87-F87F-4416-912B-619A1EE44D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08834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E1383-EF04-4575-8948-CCF1E03088C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7218B1-C640-4A45-8D56-8C854DD184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41093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14F43-FB06-4B57-95D0-678857B84CB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DEF383-2C96-4E3B-B327-0F238F2FD57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64104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E0B44-64D8-46C1-B153-DB7B55127CB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1B58A4-9E62-4D1E-9B57-88D1A19A5F0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59780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2A64D-B312-4F8B-9CC3-AB304BC6E20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81A9A-47EE-4FF8-AA23-E0B201E7C78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7102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2A64D-B312-4F8B-9CC3-AB304BC6E20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81A9A-47EE-4FF8-AA23-E0B201E7C78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90905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66788-4CA8-431E-8805-C03A1F4A00E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5D93CD-910D-4931-958D-1427D4D09C6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01493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62A01-648A-4282-93DF-39CF4D981C9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1C32A-5EF7-415A-9EED-F1BFD02C295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65716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1CD71-CA5C-4EF5-B82A-D4F4BD3EC1E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514CB-E2F7-44CC-8600-7C8CAED03F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49118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35B60-88D4-4C3D-B200-D2FDCE72439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C1CA84-C653-4E4E-8433-105C56696BF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78388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C291B-E4DC-4B10-9522-76279F88369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0FA83-2B30-42B0-A8DA-513FA9E38CE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26082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1CE71-3225-4962-B380-95618836062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1DD5D7-04E9-43BA-8EE3-BAD6CC2EC3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75922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DAD1A-F542-4F0B-BAAD-F636B0C9A77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191E87-F87F-4416-912B-619A1EE44D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230117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E1383-EF04-4575-8948-CCF1E03088C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7218B1-C640-4A45-8D56-8C854DD184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12692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14F43-FB06-4B57-95D0-678857B84CB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DEF383-2C96-4E3B-B327-0F238F2FD57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159340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E0B44-64D8-46C1-B153-DB7B55127CB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1B58A4-9E62-4D1E-9B57-88D1A19A5F0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0948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66788-4CA8-431E-8805-C03A1F4A00E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5D93CD-910D-4931-958D-1427D4D09C6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094833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2A64D-B312-4F8B-9CC3-AB304BC6E20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81A9A-47EE-4FF8-AA23-E0B201E7C78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62278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66788-4CA8-431E-8805-C03A1F4A00E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5D93CD-910D-4931-958D-1427D4D09C6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52002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62A01-648A-4282-93DF-39CF4D981C9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1C32A-5EF7-415A-9EED-F1BFD02C295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498971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1CD71-CA5C-4EF5-B82A-D4F4BD3EC1E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514CB-E2F7-44CC-8600-7C8CAED03F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89797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35B60-88D4-4C3D-B200-D2FDCE72439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C1CA84-C653-4E4E-8433-105C56696BF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071361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C291B-E4DC-4B10-9522-76279F88369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0FA83-2B30-42B0-A8DA-513FA9E38CE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61545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1CE71-3225-4962-B380-95618836062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1DD5D7-04E9-43BA-8EE3-BAD6CC2EC3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777362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DAD1A-F542-4F0B-BAAD-F636B0C9A77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191E87-F87F-4416-912B-619A1EE44D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274840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E1383-EF04-4575-8948-CCF1E03088C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7218B1-C640-4A45-8D56-8C854DD184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67115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14F43-FB06-4B57-95D0-678857B84CB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DEF383-2C96-4E3B-B327-0F238F2FD57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6692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62A01-648A-4282-93DF-39CF4D981C9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1C32A-5EF7-415A-9EED-F1BFD02C295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754539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E0B44-64D8-46C1-B153-DB7B55127CB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1B58A4-9E62-4D1E-9B57-88D1A19A5F0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613720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2A64D-B312-4F8B-9CC3-AB304BC6E20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81A9A-47EE-4FF8-AA23-E0B201E7C78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91542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66788-4CA8-431E-8805-C03A1F4A00E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5D93CD-910D-4931-958D-1427D4D09C6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972334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62A01-648A-4282-93DF-39CF4D981C9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1C32A-5EF7-415A-9EED-F1BFD02C295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623307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1CD71-CA5C-4EF5-B82A-D4F4BD3EC1E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514CB-E2F7-44CC-8600-7C8CAED03F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03366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35B60-88D4-4C3D-B200-D2FDCE72439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C1CA84-C653-4E4E-8433-105C56696BF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873282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C291B-E4DC-4B10-9522-76279F88369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0FA83-2B30-42B0-A8DA-513FA9E38CE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855859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1CE71-3225-4962-B380-95618836062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1DD5D7-04E9-43BA-8EE3-BAD6CC2EC3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875975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DAD1A-F542-4F0B-BAAD-F636B0C9A77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191E87-F87F-4416-912B-619A1EE44D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14730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E1383-EF04-4575-8948-CCF1E03088C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7218B1-C640-4A45-8D56-8C854DD184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9798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1CD71-CA5C-4EF5-B82A-D4F4BD3EC1E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514CB-E2F7-44CC-8600-7C8CAED03F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513763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14F43-FB06-4B57-95D0-678857B84CB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DEF383-2C96-4E3B-B327-0F238F2FD57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688208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E0B44-64D8-46C1-B153-DB7B55127CB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1B58A4-9E62-4D1E-9B57-88D1A19A5F0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630825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2A64D-B312-4F8B-9CC3-AB304BC6E20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81A9A-47EE-4FF8-AA23-E0B201E7C78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58079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66788-4CA8-431E-8805-C03A1F4A00E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5D93CD-910D-4931-958D-1427D4D09C6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916485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62A01-648A-4282-93DF-39CF4D981C9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1C32A-5EF7-415A-9EED-F1BFD02C295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213607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1CD71-CA5C-4EF5-B82A-D4F4BD3EC1E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514CB-E2F7-44CC-8600-7C8CAED03F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25443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35B60-88D4-4C3D-B200-D2FDCE72439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C1CA84-C653-4E4E-8433-105C56696BF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77070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C291B-E4DC-4B10-9522-76279F88369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0FA83-2B30-42B0-A8DA-513FA9E38CE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260130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1CE71-3225-4962-B380-95618836062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1DD5D7-04E9-43BA-8EE3-BAD6CC2EC3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040965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DAD1A-F542-4F0B-BAAD-F636B0C9A77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191E87-F87F-4416-912B-619A1EE44D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6612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35B60-88D4-4C3D-B200-D2FDCE72439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C1CA84-C653-4E4E-8433-105C56696BF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422726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E1383-EF04-4575-8948-CCF1E03088C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7218B1-C640-4A45-8D56-8C854DD184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559659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14F43-FB06-4B57-95D0-678857B84CB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DEF383-2C96-4E3B-B327-0F238F2FD57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705828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E0B44-64D8-46C1-B153-DB7B55127CB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1B58A4-9E62-4D1E-9B57-88D1A19A5F0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703180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2A64D-B312-4F8B-9CC3-AB304BC6E20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81A9A-47EE-4FF8-AA23-E0B201E7C78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545872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66788-4CA8-431E-8805-C03A1F4A00E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5D93CD-910D-4931-958D-1427D4D09C6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361048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62A01-648A-4282-93DF-39CF4D981C9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1C32A-5EF7-415A-9EED-F1BFD02C295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65824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1CD71-CA5C-4EF5-B82A-D4F4BD3EC1E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514CB-E2F7-44CC-8600-7C8CAED03F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235690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35B60-88D4-4C3D-B200-D2FDCE72439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C1CA84-C653-4E4E-8433-105C56696BF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138123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C291B-E4DC-4B10-9522-76279F88369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0FA83-2B30-42B0-A8DA-513FA9E38CE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177269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1CE71-3225-4962-B380-95618836062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1DD5D7-04E9-43BA-8EE3-BAD6CC2EC3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5504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F67588-8914-4771-B376-0B905B05FD0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0F3286C-4608-46EB-B602-441C58FA0B61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0480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F67588-8914-4771-B376-0B905B05FD0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0F3286C-4608-46EB-B602-441C58FA0B61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2756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F67588-8914-4771-B376-0B905B05FD0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0F3286C-4608-46EB-B602-441C58FA0B61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6700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F67588-8914-4771-B376-0B905B05FD0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0F3286C-4608-46EB-B602-441C58FA0B61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2071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F67588-8914-4771-B376-0B905B05FD0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0F3286C-4608-46EB-B602-441C58FA0B61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0675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F67588-8914-4771-B376-0B905B05FD0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0F3286C-4608-46EB-B602-441C58FA0B61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9934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F67588-8914-4771-B376-0B905B05FD0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0F3286C-4608-46EB-B602-441C58FA0B61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51613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F67588-8914-4771-B376-0B905B05FD0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0F3286C-4608-46EB-B602-441C58FA0B61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4534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F67588-8914-4771-B376-0B905B05FD0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0F3286C-4608-46EB-B602-441C58FA0B61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3194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F67588-8914-4771-B376-0B905B05FD0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0F3286C-4608-46EB-B602-441C58FA0B61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155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F67588-8914-4771-B376-0B905B05FD0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0F3286C-4608-46EB-B602-441C58FA0B61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8998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F67588-8914-4771-B376-0B905B05FD0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0F3286C-4608-46EB-B602-441C58FA0B61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5399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F67588-8914-4771-B376-0B905B05FD0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0F3286C-4608-46EB-B602-441C58FA0B61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1432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F67588-8914-4771-B376-0B905B05FD0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0F3286C-4608-46EB-B602-441C58FA0B61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5361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F67588-8914-4771-B376-0B905B05FD0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0F3286C-4608-46EB-B602-441C58FA0B61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24067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F67588-8914-4771-B376-0B905B05FD0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0F3286C-4608-46EB-B602-441C58FA0B61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9839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F67588-8914-4771-B376-0B905B05FD0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0F3286C-4608-46EB-B602-441C58FA0B61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4526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F67588-8914-4771-B376-0B905B05FD0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0F3286C-4608-46EB-B602-441C58FA0B61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82117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F67588-8914-4771-B376-0B905B05FD0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0F3286C-4608-46EB-B602-441C58FA0B61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7890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F67588-8914-4771-B376-0B905B05FD0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0F3286C-4608-46EB-B602-441C58FA0B61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9683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F67588-8914-4771-B376-0B905B05FD0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0F3286C-4608-46EB-B602-441C58FA0B61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3625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F67588-8914-4771-B376-0B905B05FD0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0F3286C-4608-46EB-B602-441C58FA0B61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27838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F67588-8914-4771-B376-0B905B05FD0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0F3286C-4608-46EB-B602-441C58FA0B61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3826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F67588-8914-4771-B376-0B905B05FD0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0F3286C-4608-46EB-B602-441C58FA0B61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5248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F67588-8914-4771-B376-0B905B05FD0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0F3286C-4608-46EB-B602-441C58FA0B61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6632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F67588-8914-4771-B376-0B905B05FD0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0F3286C-4608-46EB-B602-441C58FA0B61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6498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F67588-8914-4771-B376-0B905B05FD0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0F3286C-4608-46EB-B602-441C58FA0B61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0888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0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3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4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5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7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7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8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0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4297" y="292170"/>
            <a:ext cx="8526175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«ЛОГОРИТМИКА В ДЕТСКОМ САДУ»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48188" y="0"/>
            <a:ext cx="185737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ru-RU" sz="36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9BBB5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307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365104"/>
            <a:ext cx="4896544" cy="1828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28588" y="1340768"/>
            <a:ext cx="842493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kern="10" dirty="0">
                <a:ln w="28575">
                  <a:solidFill>
                    <a:srgbClr val="008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1">
                      <a:srgbClr val="1A8D48"/>
                    </a:gs>
                    <a:gs pos="26000">
                      <a:srgbClr val="FFFF00"/>
                    </a:gs>
                    <a:gs pos="36500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500">
                      <a:srgbClr val="EE3F17"/>
                    </a:gs>
                    <a:gs pos="74000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2700000" scaled="1"/>
                </a:gradFill>
                <a:latin typeface="Comic Sans MS" panose="030F0702030302020204" pitchFamily="66" charset="0"/>
              </a:rPr>
              <a:t>Муниципальное автономное дошкольное образовательное учреждение «Детский сад № 6»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400" b="1" kern="10" dirty="0">
                <a:ln w="28575">
                  <a:solidFill>
                    <a:srgbClr val="008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1">
                      <a:srgbClr val="1A8D48"/>
                    </a:gs>
                    <a:gs pos="26000">
                      <a:srgbClr val="FFFF00"/>
                    </a:gs>
                    <a:gs pos="36500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500">
                      <a:srgbClr val="EE3F17"/>
                    </a:gs>
                    <a:gs pos="74000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2700000" scaled="1"/>
                </a:gradFill>
                <a:latin typeface="Comic Sans MS" panose="030F0702030302020204" pitchFamily="66" charset="0"/>
              </a:rPr>
              <a:t>«ЛОГОРИТМИКА В ЖИЗНИ ДЕТЕЙ»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kern="10">
                <a:ln w="28575">
                  <a:solidFill>
                    <a:srgbClr val="008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1">
                      <a:srgbClr val="1A8D48"/>
                    </a:gs>
                    <a:gs pos="26000">
                      <a:srgbClr val="FFFF00"/>
                    </a:gs>
                    <a:gs pos="36500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500">
                      <a:srgbClr val="EE3F17"/>
                    </a:gs>
                    <a:gs pos="74000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2700000" scaled="1"/>
                </a:gradFill>
                <a:latin typeface="Comic Sans MS" panose="030F0702030302020204" pitchFamily="66" charset="0"/>
              </a:rPr>
              <a:t>Подготовила: </a:t>
            </a:r>
            <a:endParaRPr lang="ru-RU" sz="2800" b="1" kern="10" dirty="0">
              <a:ln w="28575">
                <a:solidFill>
                  <a:srgbClr val="00808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0501">
                    <a:srgbClr val="0819FB"/>
                  </a:gs>
                  <a:gs pos="17501">
                    <a:srgbClr val="1A8D48"/>
                  </a:gs>
                  <a:gs pos="26000">
                    <a:srgbClr val="FFFF00"/>
                  </a:gs>
                  <a:gs pos="36500">
                    <a:srgbClr val="EE3F17"/>
                  </a:gs>
                  <a:gs pos="44000">
                    <a:srgbClr val="E81766"/>
                  </a:gs>
                  <a:gs pos="50000">
                    <a:srgbClr val="A603AB"/>
                  </a:gs>
                  <a:gs pos="56000">
                    <a:srgbClr val="E81766"/>
                  </a:gs>
                  <a:gs pos="63500">
                    <a:srgbClr val="EE3F17"/>
                  </a:gs>
                  <a:gs pos="74000">
                    <a:srgbClr val="FFFF00"/>
                  </a:gs>
                  <a:gs pos="82500">
                    <a:srgbClr val="1A8D48"/>
                  </a:gs>
                  <a:gs pos="89500">
                    <a:srgbClr val="0819FB"/>
                  </a:gs>
                  <a:gs pos="100000">
                    <a:srgbClr val="A603AB"/>
                  </a:gs>
                </a:gsLst>
                <a:lin ang="2700000" scaled="1"/>
              </a:gradFill>
              <a:latin typeface="Comic Sans MS" panose="030F0702030302020204" pitchFamily="66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kern="10" dirty="0">
                <a:ln w="28575">
                  <a:solidFill>
                    <a:srgbClr val="008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1">
                      <a:srgbClr val="1A8D48"/>
                    </a:gs>
                    <a:gs pos="26000">
                      <a:srgbClr val="FFFF00"/>
                    </a:gs>
                    <a:gs pos="36500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500">
                      <a:srgbClr val="EE3F17"/>
                    </a:gs>
                    <a:gs pos="74000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2700000" scaled="1"/>
                </a:gradFill>
                <a:latin typeface="Comic Sans MS" panose="030F0702030302020204" pitchFamily="66" charset="0"/>
              </a:rPr>
              <a:t>    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kern="10" dirty="0">
                <a:ln w="28575">
                  <a:solidFill>
                    <a:srgbClr val="008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1">
                      <a:srgbClr val="1A8D48"/>
                    </a:gs>
                    <a:gs pos="26000">
                      <a:srgbClr val="FFFF00"/>
                    </a:gs>
                    <a:gs pos="36500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500">
                      <a:srgbClr val="EE3F17"/>
                    </a:gs>
                    <a:gs pos="74000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2700000" scaled="1"/>
                </a:gradFill>
                <a:latin typeface="Comic Sans MS" panose="030F0702030302020204" pitchFamily="66" charset="0"/>
              </a:rPr>
              <a:t>          музыкальный руководитель  - Шпаковская Л.М.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3200" b="1" kern="10" dirty="0">
              <a:ln w="28575">
                <a:solidFill>
                  <a:srgbClr val="00808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0501">
                    <a:srgbClr val="0819FB"/>
                  </a:gs>
                  <a:gs pos="17501">
                    <a:srgbClr val="1A8D48"/>
                  </a:gs>
                  <a:gs pos="26000">
                    <a:srgbClr val="FFFF00"/>
                  </a:gs>
                  <a:gs pos="36500">
                    <a:srgbClr val="EE3F17"/>
                  </a:gs>
                  <a:gs pos="44000">
                    <a:srgbClr val="E81766"/>
                  </a:gs>
                  <a:gs pos="50000">
                    <a:srgbClr val="A603AB"/>
                  </a:gs>
                  <a:gs pos="56000">
                    <a:srgbClr val="E81766"/>
                  </a:gs>
                  <a:gs pos="63500">
                    <a:srgbClr val="EE3F17"/>
                  </a:gs>
                  <a:gs pos="74000">
                    <a:srgbClr val="FFFF00"/>
                  </a:gs>
                  <a:gs pos="82500">
                    <a:srgbClr val="1A8D48"/>
                  </a:gs>
                  <a:gs pos="89500">
                    <a:srgbClr val="0819FB"/>
                  </a:gs>
                  <a:gs pos="100000">
                    <a:srgbClr val="A603AB"/>
                  </a:gs>
                </a:gsLst>
                <a:lin ang="2700000" scaled="1"/>
              </a:gra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79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Заголовок 1"/>
          <p:cNvSpPr>
            <a:spLocks noGrp="1"/>
          </p:cNvSpPr>
          <p:nvPr>
            <p:ph type="title"/>
          </p:nvPr>
        </p:nvSpPr>
        <p:spPr>
          <a:xfrm>
            <a:off x="1349375" y="1484313"/>
            <a:ext cx="6624638" cy="4392612"/>
          </a:xfrm>
        </p:spPr>
        <p:txBody>
          <a:bodyPr/>
          <a:lstStyle/>
          <a:p>
            <a:r>
              <a:rPr lang="ru-RU" altLang="ru-RU" sz="2400" b="1">
                <a:latin typeface="Comic Sans MS" pitchFamily="66" charset="0"/>
                <a:cs typeface="Calibri" pitchFamily="34" charset="0"/>
              </a:rPr>
              <a:t>Люди давно заметили, что движение помогает в оздоровлении организма людей. Если ты устал на работе – соверши прогулку по парку, скверу или просто по улице своего города! Если психически устал – займись энергичным спортом! А если выбился из сил, то в этом помогут танцы! Ну а если движение сопровождается речью и музыкой – эффект будет во много раз сильнее. </a:t>
            </a:r>
            <a:endParaRPr lang="ru-RU" altLang="ru-RU" sz="2400" b="1">
              <a:solidFill>
                <a:srgbClr val="632523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137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87137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95513" y="692150"/>
            <a:ext cx="6264275" cy="37242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ЛОГОРИТМИКА</a:t>
            </a:r>
            <a:r>
              <a:rPr lang="ru-RU" sz="2800" b="1" dirty="0">
                <a:solidFill>
                  <a:prstClr val="black"/>
                </a:solidFill>
                <a:latin typeface="Comic Sans MS" panose="030F0702030302020204" pitchFamily="66" charset="0"/>
              </a:rPr>
              <a:t> –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prstClr val="black"/>
                </a:solidFill>
                <a:latin typeface="Comic Sans MS" panose="030F0702030302020204" pitchFamily="66" charset="0"/>
              </a:rPr>
              <a:t>это система двигательных упражнений, в которой различные движения сочетаются с произнесением специального речевого материала под музыкальное сопровождение, либо без него.</a:t>
            </a:r>
          </a:p>
        </p:txBody>
      </p:sp>
    </p:spTree>
    <p:extLst>
      <p:ext uri="{BB962C8B-B14F-4D97-AF65-F5344CB8AC3E}">
        <p14:creationId xmlns:p14="http://schemas.microsoft.com/office/powerpoint/2010/main" val="3443757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8785225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5"/>
          <p:cNvSpPr txBox="1">
            <a:spLocks noChangeArrowheads="1"/>
          </p:cNvSpPr>
          <p:nvPr/>
        </p:nvSpPr>
        <p:spPr bwMode="auto">
          <a:xfrm>
            <a:off x="657225" y="2349500"/>
            <a:ext cx="7829550" cy="32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FontTx/>
              <a:buNone/>
              <a:defRPr/>
            </a:pPr>
            <a:r>
              <a:rPr lang="ru-RU" alt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/>
              </a:rPr>
              <a:t>ОНА ВКЛЮЧАЮТ </a:t>
            </a:r>
          </a:p>
          <a:p>
            <a:pPr marL="0" indent="0" algn="ctr">
              <a:lnSpc>
                <a:spcPct val="80000"/>
              </a:lnSpc>
              <a:buFontTx/>
              <a:buNone/>
              <a:defRPr/>
            </a:pPr>
            <a:r>
              <a:rPr lang="ru-RU" alt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/>
              </a:rPr>
              <a:t>В СЕБЯ </a:t>
            </a:r>
          </a:p>
          <a:p>
            <a:pPr marL="0" indent="0" algn="ctr">
              <a:lnSpc>
                <a:spcPct val="80000"/>
              </a:lnSpc>
              <a:buFontTx/>
              <a:buNone/>
              <a:defRPr/>
            </a:pPr>
            <a:r>
              <a:rPr lang="ru-RU" alt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/>
              </a:rPr>
              <a:t>следующие элементы, многие из которых вы уже используете в своей педагогической деятельности…</a:t>
            </a: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ru-RU" alt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/>
              </a:rPr>
              <a:t> </a:t>
            </a:r>
            <a:endParaRPr lang="ru-RU" altLang="ru-RU" sz="2800" b="1" dirty="0">
              <a:solidFill>
                <a:srgbClr val="002060"/>
              </a:solidFill>
              <a:latin typeface="Comic Sans MS" panose="030F0702030302020204" pitchFamily="66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3459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12700"/>
            <a:ext cx="9144001" cy="702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1317625" y="1943100"/>
            <a:ext cx="6643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>
                <a:solidFill>
                  <a:srgbClr val="002060"/>
                </a:solidFill>
                <a:latin typeface="Arial" charset="0"/>
              </a:rPr>
              <a:t>   </a:t>
            </a:r>
            <a:endParaRPr lang="ru-RU" altLang="ru-RU" sz="200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5364" name="TextBox 7"/>
          <p:cNvSpPr txBox="1">
            <a:spLocks noChangeArrowheads="1"/>
          </p:cNvSpPr>
          <p:nvPr/>
        </p:nvSpPr>
        <p:spPr bwMode="auto">
          <a:xfrm>
            <a:off x="-107950" y="3833813"/>
            <a:ext cx="9144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2400" b="1">
              <a:solidFill>
                <a:srgbClr val="00B050"/>
              </a:solidFill>
              <a:latin typeface="Georgia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2400" b="1">
              <a:solidFill>
                <a:srgbClr val="00B050"/>
              </a:solidFill>
              <a:latin typeface="Georgia" pitchFamily="18" charset="0"/>
            </a:endParaRPr>
          </a:p>
        </p:txBody>
      </p:sp>
      <p:sp>
        <p:nvSpPr>
          <p:cNvPr id="9" name="Лента лицом вниз 8"/>
          <p:cNvSpPr/>
          <p:nvPr/>
        </p:nvSpPr>
        <p:spPr>
          <a:xfrm>
            <a:off x="2281238" y="785813"/>
            <a:ext cx="6840537" cy="1101725"/>
          </a:xfrm>
          <a:prstGeom prst="ribbon">
            <a:avLst>
              <a:gd name="adj1" fmla="val 16667"/>
              <a:gd name="adj2" fmla="val 68850"/>
            </a:avLst>
          </a:prstGeom>
          <a:solidFill>
            <a:srgbClr val="FFFF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79646">
                    <a:lumMod val="50000"/>
                  </a:srgbClr>
                </a:solidFill>
                <a:latin typeface="Georgia" pitchFamily="18" charset="0"/>
              </a:rPr>
              <a:t>Утренняя гимнастика  и гимнастика после сна с </a:t>
            </a:r>
            <a:r>
              <a:rPr lang="ru-RU" b="1" dirty="0" err="1">
                <a:solidFill>
                  <a:srgbClr val="F79646">
                    <a:lumMod val="50000"/>
                  </a:srgbClr>
                </a:solidFill>
                <a:latin typeface="Georgia" pitchFamily="18" charset="0"/>
              </a:rPr>
              <a:t>речевками</a:t>
            </a:r>
            <a:r>
              <a:rPr lang="ru-RU" b="1" dirty="0">
                <a:solidFill>
                  <a:srgbClr val="F79646">
                    <a:lumMod val="50000"/>
                  </a:srgbClr>
                </a:solidFill>
                <a:latin typeface="Georgia" pitchFamily="18" charset="0"/>
              </a:rPr>
              <a:t> и звукоподражаниями.</a:t>
            </a:r>
          </a:p>
        </p:txBody>
      </p:sp>
      <p:sp>
        <p:nvSpPr>
          <p:cNvPr id="11" name="Лента лицом вниз 10"/>
          <p:cNvSpPr/>
          <p:nvPr/>
        </p:nvSpPr>
        <p:spPr>
          <a:xfrm>
            <a:off x="363538" y="4856163"/>
            <a:ext cx="6894512" cy="1525587"/>
          </a:xfrm>
          <a:prstGeom prst="ribbon">
            <a:avLst>
              <a:gd name="adj1" fmla="val 16667"/>
              <a:gd name="adj2" fmla="val 68850"/>
            </a:avLst>
          </a:prstGeom>
          <a:solidFill>
            <a:srgbClr val="FFFF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79646">
                    <a:lumMod val="50000"/>
                  </a:srgbClr>
                </a:solidFill>
                <a:latin typeface="Georgia" pitchFamily="18" charset="0"/>
              </a:rPr>
              <a:t>Проговаривание </a:t>
            </a:r>
            <a:r>
              <a:rPr lang="ru-RU" b="1" dirty="0" err="1">
                <a:solidFill>
                  <a:srgbClr val="F79646">
                    <a:lumMod val="50000"/>
                  </a:srgbClr>
                </a:solidFill>
                <a:latin typeface="Georgia" pitchFamily="18" charset="0"/>
              </a:rPr>
              <a:t>потешек</a:t>
            </a:r>
            <a:r>
              <a:rPr lang="ru-RU" b="1" dirty="0">
                <a:solidFill>
                  <a:srgbClr val="F79646">
                    <a:lumMod val="50000"/>
                  </a:srgbClr>
                </a:solidFill>
                <a:latin typeface="Georgia" pitchFamily="18" charset="0"/>
              </a:rPr>
              <a:t>, поговорок, </a:t>
            </a:r>
            <a:r>
              <a:rPr lang="ru-RU" b="1" dirty="0" err="1">
                <a:solidFill>
                  <a:srgbClr val="F79646">
                    <a:lumMod val="50000"/>
                  </a:srgbClr>
                </a:solidFill>
                <a:latin typeface="Georgia" pitchFamily="18" charset="0"/>
              </a:rPr>
              <a:t>чистоговорок</a:t>
            </a:r>
            <a:r>
              <a:rPr lang="ru-RU" b="1" dirty="0">
                <a:solidFill>
                  <a:srgbClr val="F79646">
                    <a:lumMod val="50000"/>
                  </a:srgbClr>
                </a:solidFill>
                <a:latin typeface="Georgia" pitchFamily="18" charset="0"/>
              </a:rPr>
              <a:t>  с применением разнообразных движений или музыки.</a:t>
            </a:r>
          </a:p>
        </p:txBody>
      </p:sp>
      <p:sp>
        <p:nvSpPr>
          <p:cNvPr id="16" name="Лента лицом вниз 15"/>
          <p:cNvSpPr/>
          <p:nvPr/>
        </p:nvSpPr>
        <p:spPr>
          <a:xfrm>
            <a:off x="2392363" y="3506788"/>
            <a:ext cx="6643687" cy="1233487"/>
          </a:xfrm>
          <a:prstGeom prst="ribbon">
            <a:avLst>
              <a:gd name="adj1" fmla="val 16667"/>
              <a:gd name="adj2" fmla="val 68850"/>
            </a:avLst>
          </a:prstGeom>
          <a:solidFill>
            <a:srgbClr val="FFFF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79646">
                    <a:lumMod val="50000"/>
                  </a:srgbClr>
                </a:solidFill>
                <a:latin typeface="Georgia" pitchFamily="18" charset="0"/>
              </a:rPr>
              <a:t>Музыкально-ритмические игры и игры с применением музыкальных инструментов. </a:t>
            </a:r>
          </a:p>
        </p:txBody>
      </p:sp>
      <p:sp>
        <p:nvSpPr>
          <p:cNvPr id="17" name="Лента лицом вниз 16"/>
          <p:cNvSpPr/>
          <p:nvPr/>
        </p:nvSpPr>
        <p:spPr>
          <a:xfrm>
            <a:off x="344488" y="2108200"/>
            <a:ext cx="7581900" cy="1130300"/>
          </a:xfrm>
          <a:prstGeom prst="ribbon">
            <a:avLst>
              <a:gd name="adj1" fmla="val 16667"/>
              <a:gd name="adj2" fmla="val 68850"/>
            </a:avLst>
          </a:prstGeom>
          <a:solidFill>
            <a:srgbClr val="FFFF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79646">
                    <a:lumMod val="50000"/>
                  </a:srgbClr>
                </a:solidFill>
                <a:latin typeface="Georgia" pitchFamily="18" charset="0"/>
              </a:rPr>
              <a:t>Пальчиковая и дыхательная гимнастика с применением разнообразных движений или музыки.</a:t>
            </a:r>
          </a:p>
        </p:txBody>
      </p:sp>
    </p:spTree>
    <p:extLst>
      <p:ext uri="{BB962C8B-B14F-4D97-AF65-F5344CB8AC3E}">
        <p14:creationId xmlns:p14="http://schemas.microsoft.com/office/powerpoint/2010/main" val="40713693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-168275"/>
            <a:ext cx="9144000" cy="702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2500313" y="2071688"/>
            <a:ext cx="6643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>
                <a:solidFill>
                  <a:srgbClr val="002060"/>
                </a:solidFill>
                <a:latin typeface="Arial" charset="0"/>
              </a:rPr>
              <a:t>   </a:t>
            </a:r>
            <a:endParaRPr lang="ru-RU" altLang="ru-RU" sz="200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6388" name="TextBox 7"/>
          <p:cNvSpPr txBox="1">
            <a:spLocks noChangeArrowheads="1"/>
          </p:cNvSpPr>
          <p:nvPr/>
        </p:nvSpPr>
        <p:spPr bwMode="auto">
          <a:xfrm>
            <a:off x="-107950" y="4071938"/>
            <a:ext cx="9144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2400" b="1">
              <a:solidFill>
                <a:srgbClr val="00B050"/>
              </a:solidFill>
              <a:latin typeface="Georgia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2400" b="1">
              <a:solidFill>
                <a:srgbClr val="00B050"/>
              </a:solidFill>
              <a:latin typeface="Georgia" pitchFamily="18" charset="0"/>
            </a:endParaRPr>
          </a:p>
        </p:txBody>
      </p:sp>
      <p:sp>
        <p:nvSpPr>
          <p:cNvPr id="12" name="Лента лицом вниз 11"/>
          <p:cNvSpPr/>
          <p:nvPr/>
        </p:nvSpPr>
        <p:spPr>
          <a:xfrm>
            <a:off x="-26988" y="1512888"/>
            <a:ext cx="6643688" cy="723900"/>
          </a:xfrm>
          <a:prstGeom prst="ribbon">
            <a:avLst>
              <a:gd name="adj1" fmla="val 16667"/>
              <a:gd name="adj2" fmla="val 68850"/>
            </a:avLst>
          </a:prstGeom>
          <a:solidFill>
            <a:srgbClr val="FFFF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79646">
                    <a:lumMod val="50000"/>
                  </a:srgbClr>
                </a:solidFill>
                <a:latin typeface="Georgia" pitchFamily="18" charset="0"/>
              </a:rPr>
              <a:t>Коммуникативные игры и танцы. </a:t>
            </a:r>
          </a:p>
        </p:txBody>
      </p:sp>
      <p:sp>
        <p:nvSpPr>
          <p:cNvPr id="13" name="Лента лицом вниз 12"/>
          <p:cNvSpPr/>
          <p:nvPr/>
        </p:nvSpPr>
        <p:spPr>
          <a:xfrm>
            <a:off x="2932113" y="595313"/>
            <a:ext cx="5780087" cy="808037"/>
          </a:xfrm>
          <a:prstGeom prst="ribbon">
            <a:avLst>
              <a:gd name="adj1" fmla="val 16667"/>
              <a:gd name="adj2" fmla="val 68850"/>
            </a:avLst>
          </a:prstGeom>
          <a:solidFill>
            <a:srgbClr val="FFFF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79646">
                    <a:lumMod val="50000"/>
                  </a:srgbClr>
                </a:solidFill>
                <a:latin typeface="Georgia" pitchFamily="18" charset="0"/>
              </a:rPr>
              <a:t>Подвижные игры, хороводы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79646">
                    <a:lumMod val="50000"/>
                  </a:srgbClr>
                </a:solidFill>
                <a:latin typeface="Georgia" pitchFamily="18" charset="0"/>
              </a:rPr>
              <a:t>с пением.</a:t>
            </a:r>
          </a:p>
        </p:txBody>
      </p:sp>
      <p:sp>
        <p:nvSpPr>
          <p:cNvPr id="16" name="Лента лицом вниз 15"/>
          <p:cNvSpPr/>
          <p:nvPr/>
        </p:nvSpPr>
        <p:spPr>
          <a:xfrm>
            <a:off x="12700" y="3635375"/>
            <a:ext cx="6643688" cy="1738313"/>
          </a:xfrm>
          <a:prstGeom prst="ribbon">
            <a:avLst>
              <a:gd name="adj1" fmla="val 16667"/>
              <a:gd name="adj2" fmla="val 68850"/>
            </a:avLst>
          </a:prstGeom>
          <a:solidFill>
            <a:srgbClr val="FFFF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79646">
                    <a:lumMod val="50000"/>
                  </a:srgbClr>
                </a:solidFill>
                <a:latin typeface="Georgia" pitchFamily="18" charset="0"/>
              </a:rPr>
              <a:t>Музыкальные и музыкально-ритмические игры с музыкальными инструментами (сказки-</a:t>
            </a:r>
            <a:r>
              <a:rPr lang="ru-RU" b="1" dirty="0" err="1">
                <a:solidFill>
                  <a:srgbClr val="F79646">
                    <a:lumMod val="50000"/>
                  </a:srgbClr>
                </a:solidFill>
                <a:latin typeface="Georgia" pitchFamily="18" charset="0"/>
              </a:rPr>
              <a:t>шумелки</a:t>
            </a:r>
            <a:r>
              <a:rPr lang="ru-RU" b="1" dirty="0">
                <a:solidFill>
                  <a:srgbClr val="F79646">
                    <a:lumMod val="50000"/>
                  </a:srgbClr>
                </a:solidFill>
                <a:latin typeface="Georgia" pitchFamily="18" charset="0"/>
              </a:rPr>
              <a:t>, поэтическое </a:t>
            </a:r>
            <a:r>
              <a:rPr lang="ru-RU" b="1" dirty="0" err="1">
                <a:solidFill>
                  <a:srgbClr val="F79646">
                    <a:lumMod val="50000"/>
                  </a:srgbClr>
                </a:solidFill>
                <a:latin typeface="Georgia" pitchFamily="18" charset="0"/>
              </a:rPr>
              <a:t>музицирование</a:t>
            </a:r>
            <a:r>
              <a:rPr lang="ru-RU" b="1" dirty="0">
                <a:solidFill>
                  <a:srgbClr val="F79646">
                    <a:lumMod val="50000"/>
                  </a:srgbClr>
                </a:solidFill>
                <a:latin typeface="Georgia" pitchFamily="18" charset="0"/>
              </a:rPr>
              <a:t>) </a:t>
            </a:r>
          </a:p>
        </p:txBody>
      </p:sp>
      <p:sp>
        <p:nvSpPr>
          <p:cNvPr id="17" name="Лента лицом вниз 16"/>
          <p:cNvSpPr/>
          <p:nvPr/>
        </p:nvSpPr>
        <p:spPr>
          <a:xfrm>
            <a:off x="1455738" y="5608638"/>
            <a:ext cx="7580312" cy="809625"/>
          </a:xfrm>
          <a:prstGeom prst="ribbon">
            <a:avLst>
              <a:gd name="adj1" fmla="val 16667"/>
              <a:gd name="adj2" fmla="val 68850"/>
            </a:avLst>
          </a:prstGeom>
          <a:solidFill>
            <a:srgbClr val="FFFF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79646">
                    <a:lumMod val="50000"/>
                  </a:srgbClr>
                </a:solidFill>
                <a:latin typeface="Georgia" pitchFamily="18" charset="0"/>
              </a:rPr>
              <a:t>Разучивание песен и стихов, сопровождаемые движением рук. </a:t>
            </a:r>
          </a:p>
        </p:txBody>
      </p:sp>
      <p:sp>
        <p:nvSpPr>
          <p:cNvPr id="18" name="Лента лицом вниз 17"/>
          <p:cNvSpPr/>
          <p:nvPr/>
        </p:nvSpPr>
        <p:spPr>
          <a:xfrm>
            <a:off x="2051050" y="2498725"/>
            <a:ext cx="7073900" cy="962025"/>
          </a:xfrm>
          <a:prstGeom prst="ribbon">
            <a:avLst>
              <a:gd name="adj1" fmla="val 16667"/>
              <a:gd name="adj2" fmla="val 68850"/>
            </a:avLst>
          </a:prstGeom>
          <a:solidFill>
            <a:srgbClr val="FFFF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79646">
                    <a:lumMod val="50000"/>
                  </a:srgbClr>
                </a:solidFill>
                <a:latin typeface="Georgia" pitchFamily="18" charset="0"/>
              </a:rPr>
              <a:t>Упражнения на релаксацию для снятия эмоционального и физического напряжения. </a:t>
            </a:r>
          </a:p>
        </p:txBody>
      </p:sp>
    </p:spTree>
    <p:extLst>
      <p:ext uri="{BB962C8B-B14F-4D97-AF65-F5344CB8AC3E}">
        <p14:creationId xmlns:p14="http://schemas.microsoft.com/office/powerpoint/2010/main" val="13397754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8928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Прямоугольник 8"/>
          <p:cNvSpPr>
            <a:spLocks noChangeArrowheads="1"/>
          </p:cNvSpPr>
          <p:nvPr/>
        </p:nvSpPr>
        <p:spPr bwMode="auto">
          <a:xfrm>
            <a:off x="1692275" y="692150"/>
            <a:ext cx="6840538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5400" b="1">
                <a:solidFill>
                  <a:prstClr val="black"/>
                </a:solidFill>
                <a:latin typeface="Comic Sans MS" pitchFamily="66" charset="0"/>
              </a:rPr>
              <a:t>И сегодня я вам предлагаю окунуться в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5400" b="1">
                <a:solidFill>
                  <a:srgbClr val="FF0000"/>
                </a:solidFill>
                <a:latin typeface="Comic Sans MS" pitchFamily="66" charset="0"/>
              </a:rPr>
              <a:t>МИР ЛОГОРИТМИКИ…</a:t>
            </a:r>
            <a:endParaRPr lang="ru-RU" altLang="ru-RU" sz="5400" b="1">
              <a:solidFill>
                <a:prstClr val="black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6291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4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350" y="908050"/>
            <a:ext cx="7489825" cy="2219325"/>
          </a:xfrm>
        </p:spPr>
        <p:txBody>
          <a:bodyPr/>
          <a:lstStyle/>
          <a:p>
            <a:pPr>
              <a:defRPr/>
            </a:pP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ПОДВИЖНАЯ ИГРА </a:t>
            </a:r>
            <a:b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 ПЕНИЕМ </a:t>
            </a:r>
            <a:b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«НАДУВАЙСЯ ПУЗЫРЬ»</a:t>
            </a:r>
          </a:p>
        </p:txBody>
      </p:sp>
    </p:spTree>
    <p:extLst>
      <p:ext uri="{BB962C8B-B14F-4D97-AF65-F5344CB8AC3E}">
        <p14:creationId xmlns:p14="http://schemas.microsoft.com/office/powerpoint/2010/main" val="27566123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888" y="-100013"/>
            <a:ext cx="8229600" cy="2160588"/>
          </a:xfrm>
        </p:spPr>
        <p:txBody>
          <a:bodyPr/>
          <a:lstStyle/>
          <a:p>
            <a:pPr>
              <a:defRPr/>
            </a:pPr>
            <a:r>
              <a: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ИГРОВОЙ МАССАЖ</a:t>
            </a:r>
            <a:br>
              <a: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«КАПУСТА»</a:t>
            </a:r>
          </a:p>
        </p:txBody>
      </p:sp>
      <p:pic>
        <p:nvPicPr>
          <p:cNvPr id="19460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3448050"/>
            <a:ext cx="5075238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Прямоугольник 2"/>
          <p:cNvSpPr>
            <a:spLocks noChangeArrowheads="1"/>
          </p:cNvSpPr>
          <p:nvPr/>
        </p:nvSpPr>
        <p:spPr bwMode="auto">
          <a:xfrm>
            <a:off x="1403350" y="1916113"/>
            <a:ext cx="6853238" cy="23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>
                <a:solidFill>
                  <a:prstClr val="black"/>
                </a:solidFill>
                <a:latin typeface="Arial" charset="0"/>
              </a:rPr>
              <a:t>Мы капустку чистим, чистим, мы капустку чистим, чистим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>
                <a:solidFill>
                  <a:prstClr val="black"/>
                </a:solidFill>
                <a:latin typeface="Arial" charset="0"/>
              </a:rPr>
              <a:t>Мы всех просим не зевать и немножко помогать.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>
                <a:solidFill>
                  <a:prstClr val="black"/>
                </a:solidFill>
                <a:latin typeface="Arial" charset="0"/>
              </a:rPr>
              <a:t>Мы капустку рубим, рубим, мы капустку рубим, рубим,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>
                <a:solidFill>
                  <a:prstClr val="black"/>
                </a:solidFill>
                <a:latin typeface="Arial" charset="0"/>
              </a:rPr>
              <a:t>Мы всех просим не зевать и немножко помогать.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>
                <a:solidFill>
                  <a:prstClr val="black"/>
                </a:solidFill>
                <a:latin typeface="Arial" charset="0"/>
              </a:rPr>
              <a:t>Мы капустку давим, давим, мы капустку давим, давим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>
                <a:solidFill>
                  <a:prstClr val="black"/>
                </a:solidFill>
                <a:latin typeface="Arial" charset="0"/>
              </a:rPr>
              <a:t>Мы всех просим не зевать и немножко помогать.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>
                <a:solidFill>
                  <a:prstClr val="black"/>
                </a:solidFill>
                <a:latin typeface="Arial" charset="0"/>
              </a:rPr>
              <a:t>Мы капустку солим, солим, мы капустку солим, солим,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>
                <a:solidFill>
                  <a:prstClr val="black"/>
                </a:solidFill>
                <a:latin typeface="Arial" charset="0"/>
              </a:rPr>
              <a:t>Мы всех просим не зевать и немножко помогать.</a:t>
            </a:r>
          </a:p>
        </p:txBody>
      </p:sp>
    </p:spTree>
    <p:extLst>
      <p:ext uri="{BB962C8B-B14F-4D97-AF65-F5344CB8AC3E}">
        <p14:creationId xmlns:p14="http://schemas.microsoft.com/office/powerpoint/2010/main" val="12267543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-4603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 rot="18975327">
            <a:off x="5588263" y="789948"/>
            <a:ext cx="68480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latin typeface="Arial" panose="020B0604020202020204" pitchFamily="34" charset="0"/>
              </a:rPr>
              <a:t>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681865" y="1175943"/>
            <a:ext cx="834471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latin typeface="Arial" panose="020B0604020202020204" pitchFamily="34" charset="0"/>
              </a:rPr>
              <a:t>И</a:t>
            </a:r>
          </a:p>
        </p:txBody>
      </p:sp>
      <p:sp>
        <p:nvSpPr>
          <p:cNvPr id="11" name="Прямоугольник 10"/>
          <p:cNvSpPr/>
          <p:nvPr/>
        </p:nvSpPr>
        <p:spPr>
          <a:xfrm rot="1386256">
            <a:off x="6931711" y="4612381"/>
            <a:ext cx="782671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latin typeface="Arial" panose="020B0604020202020204" pitchFamily="34" charset="0"/>
              </a:rPr>
              <a:t>У</a:t>
            </a:r>
          </a:p>
        </p:txBody>
      </p:sp>
      <p:sp>
        <p:nvSpPr>
          <p:cNvPr id="12" name="Прямоугольник 11"/>
          <p:cNvSpPr/>
          <p:nvPr/>
        </p:nvSpPr>
        <p:spPr>
          <a:xfrm rot="20267069">
            <a:off x="5811427" y="4193294"/>
            <a:ext cx="64633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latin typeface="Arial" panose="020B0604020202020204" pitchFamily="34" charset="0"/>
              </a:rPr>
              <a:t>Е</a:t>
            </a:r>
          </a:p>
        </p:txBody>
      </p:sp>
      <p:sp>
        <p:nvSpPr>
          <p:cNvPr id="13" name="Прямоугольник 12"/>
          <p:cNvSpPr/>
          <p:nvPr/>
        </p:nvSpPr>
        <p:spPr>
          <a:xfrm rot="1715784">
            <a:off x="7705510" y="1175943"/>
            <a:ext cx="72327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latin typeface="Arial" panose="020B0604020202020204" pitchFamily="34" charset="0"/>
              </a:rPr>
              <a:t>О</a:t>
            </a:r>
          </a:p>
        </p:txBody>
      </p:sp>
      <p:sp>
        <p:nvSpPr>
          <p:cNvPr id="7" name="TextBox 6"/>
          <p:cNvSpPr txBox="1"/>
          <p:nvPr/>
        </p:nvSpPr>
        <p:spPr>
          <a:xfrm rot="334364">
            <a:off x="5102225" y="2001838"/>
            <a:ext cx="3414713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ДЫХАТЕЛЬНАЯ ГИМНАСТИКА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«ГЛАСНЫЕ ЗВУКИ»</a:t>
            </a:r>
          </a:p>
        </p:txBody>
      </p:sp>
      <p:sp>
        <p:nvSpPr>
          <p:cNvPr id="20489" name="Прямоугольник 1"/>
          <p:cNvSpPr>
            <a:spLocks noChangeArrowheads="1"/>
          </p:cNvSpPr>
          <p:nvPr/>
        </p:nvSpPr>
        <p:spPr bwMode="auto">
          <a:xfrm rot="-305913">
            <a:off x="436563" y="1138238"/>
            <a:ext cx="3497262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800" b="1">
                <a:solidFill>
                  <a:srgbClr val="FF0000"/>
                </a:solidFill>
                <a:latin typeface="Comic Sans MS" pitchFamily="66" charset="0"/>
              </a:rPr>
              <a:t>ПОЕМ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800" b="1">
                <a:solidFill>
                  <a:srgbClr val="FF0000"/>
                </a:solidFill>
                <a:latin typeface="Comic Sans MS" pitchFamily="66" charset="0"/>
              </a:rPr>
              <a:t> ГЛАСНЫЕ ЗВУКИ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800" b="1">
                <a:solidFill>
                  <a:prstClr val="black"/>
                </a:solidFill>
                <a:latin typeface="Arial" charset="0"/>
              </a:rPr>
              <a:t>(а, у, а, а, а, и,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800" b="1">
                <a:solidFill>
                  <a:prstClr val="black"/>
                </a:solidFill>
                <a:latin typeface="Arial" charset="0"/>
              </a:rPr>
              <a:t>а, о, у, и, э)</a:t>
            </a:r>
          </a:p>
        </p:txBody>
      </p:sp>
      <p:sp>
        <p:nvSpPr>
          <p:cNvPr id="3" name="Прямоугольник 2"/>
          <p:cNvSpPr/>
          <p:nvPr/>
        </p:nvSpPr>
        <p:spPr>
          <a:xfrm rot="21323439">
            <a:off x="897873" y="3244809"/>
            <a:ext cx="2850460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Comic Sans MS" panose="030F0702030302020204" pitchFamily="66" charset="0"/>
              </a:rPr>
              <a:t>«ИГРАЕМ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Comic Sans MS" panose="030F0702030302020204" pitchFamily="66" charset="0"/>
              </a:rPr>
              <a:t>НА ДУДОЧКЕ»</a:t>
            </a:r>
          </a:p>
        </p:txBody>
      </p:sp>
    </p:spTree>
    <p:extLst>
      <p:ext uri="{BB962C8B-B14F-4D97-AF65-F5344CB8AC3E}">
        <p14:creationId xmlns:p14="http://schemas.microsoft.com/office/powerpoint/2010/main" val="2744931023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223963"/>
          </a:xfrm>
        </p:spPr>
        <p:txBody>
          <a:bodyPr/>
          <a:lstStyle/>
          <a:p>
            <a:pPr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МУЗЫКАЛЬНЫЕ ЧИСТОГОВОРКИ </a:t>
            </a:r>
            <a:b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«ИГРЫ НА ПИАНИНО»</a:t>
            </a:r>
          </a:p>
        </p:txBody>
      </p:sp>
      <p:sp>
        <p:nvSpPr>
          <p:cNvPr id="21508" name="Прямоугольник 2"/>
          <p:cNvSpPr>
            <a:spLocks noChangeArrowheads="1"/>
          </p:cNvSpPr>
          <p:nvPr/>
        </p:nvSpPr>
        <p:spPr bwMode="auto">
          <a:xfrm>
            <a:off x="3708400" y="1744663"/>
            <a:ext cx="302418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>
                <a:solidFill>
                  <a:prstClr val="black"/>
                </a:solidFill>
                <a:latin typeface="Arial" charset="0"/>
              </a:rPr>
              <a:t>Ши-ши-ши-ши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>
                <a:solidFill>
                  <a:prstClr val="black"/>
                </a:solidFill>
                <a:latin typeface="Arial" charset="0"/>
              </a:rPr>
              <a:t>Как конфетки хороши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>
                <a:solidFill>
                  <a:prstClr val="black"/>
                </a:solidFill>
                <a:latin typeface="Arial" charset="0"/>
              </a:rPr>
              <a:t>Шо-шо-шо-шо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>
                <a:solidFill>
                  <a:prstClr val="black"/>
                </a:solidFill>
                <a:latin typeface="Arial" charset="0"/>
              </a:rPr>
              <a:t>Мойте руки хорошо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>
                <a:solidFill>
                  <a:prstClr val="black"/>
                </a:solidFill>
                <a:latin typeface="Arial" charset="0"/>
              </a:rPr>
              <a:t>Шу-шу-шу-шу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>
                <a:solidFill>
                  <a:prstClr val="black"/>
                </a:solidFill>
                <a:latin typeface="Arial" charset="0"/>
              </a:rPr>
              <a:t>Я к столу вас приглашу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>
                <a:solidFill>
                  <a:prstClr val="black"/>
                </a:solidFill>
                <a:latin typeface="Arial" charset="0"/>
              </a:rPr>
              <a:t>Ша-ша-ша-ша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>
                <a:solidFill>
                  <a:prstClr val="black"/>
                </a:solidFill>
                <a:latin typeface="Arial" charset="0"/>
              </a:rPr>
              <a:t>Будем кушать не спеша</a:t>
            </a:r>
          </a:p>
        </p:txBody>
      </p:sp>
    </p:spTree>
    <p:extLst>
      <p:ext uri="{BB962C8B-B14F-4D97-AF65-F5344CB8AC3E}">
        <p14:creationId xmlns:p14="http://schemas.microsoft.com/office/powerpoint/2010/main" val="3640736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6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Схема 1"/>
          <p:cNvGraphicFramePr/>
          <p:nvPr/>
        </p:nvGraphicFramePr>
        <p:xfrm>
          <a:off x="1691680" y="1628800"/>
          <a:ext cx="6048672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Лента лицом вниз 7"/>
          <p:cNvSpPr/>
          <p:nvPr/>
        </p:nvSpPr>
        <p:spPr>
          <a:xfrm>
            <a:off x="1245858" y="620688"/>
            <a:ext cx="6643687" cy="857250"/>
          </a:xfrm>
          <a:prstGeom prst="ribbon">
            <a:avLst>
              <a:gd name="adj1" fmla="val 16667"/>
              <a:gd name="adj2" fmla="val 68850"/>
            </a:avLst>
          </a:prstGeom>
          <a:gradFill>
            <a:gsLst>
              <a:gs pos="0">
                <a:srgbClr val="FF0000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path path="circle">
              <a:fillToRect l="100000" t="100000"/>
            </a:path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АКТУАЛЬНОСТЬ...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3114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32657"/>
            <a:ext cx="8728828" cy="16312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latin typeface="Comic Sans MS" panose="030F0702030302020204" pitchFamily="66" charset="0"/>
              </a:rPr>
              <a:t>ПАЛЬЧИКОВАЯ ГИМНАСТИКА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0" b="1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haroni" panose="02010803020104030203" pitchFamily="2" charset="-79"/>
              </a:rPr>
              <a:t>«МОЛОТОЧКИ»</a:t>
            </a:r>
          </a:p>
        </p:txBody>
      </p:sp>
      <p:pic>
        <p:nvPicPr>
          <p:cNvPr id="22531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979863"/>
            <a:ext cx="7620000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850" y="1477963"/>
          <a:ext cx="8496300" cy="2651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8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5112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Кулачок об кулачок</a:t>
                      </a:r>
                    </a:p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Постучали </a:t>
                      </a:r>
                      <a:r>
                        <a:rPr lang="ru-RU" sz="2400" dirty="0" err="1">
                          <a:solidFill>
                            <a:schemeClr val="tx1"/>
                          </a:solidFill>
                        </a:rPr>
                        <a:t>чок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 да </a:t>
                      </a:r>
                      <a:r>
                        <a:rPr lang="ru-RU" sz="2400" dirty="0" err="1">
                          <a:solidFill>
                            <a:schemeClr val="tx1"/>
                          </a:solidFill>
                        </a:rPr>
                        <a:t>чок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Молоточки тук, тук, тук,</a:t>
                      </a:r>
                    </a:p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По </a:t>
                      </a:r>
                      <a:r>
                        <a:rPr lang="ru-RU" sz="2400" dirty="0" err="1">
                          <a:solidFill>
                            <a:schemeClr val="tx1"/>
                          </a:solidFill>
                        </a:rPr>
                        <a:t>гвоздочкам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 стук, стук, стук.</a:t>
                      </a:r>
                    </a:p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Молоточки тук, тук,</a:t>
                      </a:r>
                    </a:p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По </a:t>
                      </a:r>
                      <a:r>
                        <a:rPr lang="ru-RU" sz="2400" dirty="0" err="1">
                          <a:solidFill>
                            <a:schemeClr val="tx1"/>
                          </a:solidFill>
                        </a:rPr>
                        <a:t>гвоздочкам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 стук, стук.</a:t>
                      </a:r>
                    </a:p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33" marR="91433" marT="45698" marB="45698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Кулачок об кулачок</a:t>
                      </a:r>
                    </a:p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Постучали </a:t>
                      </a:r>
                      <a:r>
                        <a:rPr lang="ru-RU" sz="2400" dirty="0" err="1">
                          <a:solidFill>
                            <a:schemeClr val="tx1"/>
                          </a:solidFill>
                        </a:rPr>
                        <a:t>чок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 да </a:t>
                      </a:r>
                      <a:r>
                        <a:rPr lang="ru-RU" sz="2400" dirty="0" err="1">
                          <a:solidFill>
                            <a:schemeClr val="tx1"/>
                          </a:solidFill>
                        </a:rPr>
                        <a:t>чок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Молоточки тук, тук,</a:t>
                      </a:r>
                    </a:p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По </a:t>
                      </a:r>
                      <a:r>
                        <a:rPr lang="ru-RU" sz="2400" dirty="0" err="1">
                          <a:solidFill>
                            <a:schemeClr val="tx1"/>
                          </a:solidFill>
                        </a:rPr>
                        <a:t>гвоздочкам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 стук, стук.</a:t>
                      </a:r>
                    </a:p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Молоточки тук, тук, тук,</a:t>
                      </a:r>
                    </a:p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По </a:t>
                      </a:r>
                      <a:r>
                        <a:rPr lang="ru-RU" sz="2400" dirty="0" err="1">
                          <a:solidFill>
                            <a:schemeClr val="tx1"/>
                          </a:solidFill>
                        </a:rPr>
                        <a:t>гвоздочкам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 стук, стук, стук.</a:t>
                      </a:r>
                    </a:p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33" marR="91433" marT="45698" marB="4569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16346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-100013"/>
            <a:ext cx="9396413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04938" y="1341438"/>
            <a:ext cx="8229601" cy="2519362"/>
          </a:xfrm>
        </p:spPr>
        <p:txBody>
          <a:bodyPr/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ПОЭТИЧЕСКОЕ МУЗИЦИРОВАНИЕ </a:t>
            </a:r>
            <a:b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 использованием музыкальных 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инструментов</a:t>
            </a:r>
          </a:p>
        </p:txBody>
      </p:sp>
    </p:spTree>
    <p:extLst>
      <p:ext uri="{BB962C8B-B14F-4D97-AF65-F5344CB8AC3E}">
        <p14:creationId xmlns:p14="http://schemas.microsoft.com/office/powerpoint/2010/main" val="30426143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-100013"/>
            <a:ext cx="9396413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765300" y="1009650"/>
            <a:ext cx="9361488" cy="4738688"/>
          </a:xfrm>
        </p:spPr>
        <p:txBody>
          <a:bodyPr/>
          <a:lstStyle/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Поздней ночью двери пели, </a:t>
            </a:r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Песню долгую скрипели, </a:t>
            </a:r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Подпевали половицы – </a:t>
            </a:r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«Нам не спится, нам не спится!».    </a:t>
            </a:r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Ставни черные дрожали </a:t>
            </a:r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И окошки дребезжали.</a:t>
            </a:r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И забравшись в уголок, </a:t>
            </a:r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Печке песню пел сверчок.</a:t>
            </a:r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А пока спал рыжий кот, </a:t>
            </a:r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Мыши грызли бутерброд.</a:t>
            </a:r>
            <a:b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5693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150" y="104775"/>
            <a:ext cx="8229600" cy="2663825"/>
          </a:xfrm>
        </p:spPr>
        <p:txBody>
          <a:bodyPr/>
          <a:lstStyle/>
          <a:p>
            <a:pPr>
              <a:defRPr/>
            </a:pPr>
            <a:r>
              <a: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«СКАЗКИ-ШУМЕЛКИ»</a:t>
            </a:r>
            <a:br>
              <a: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 использованием </a:t>
            </a:r>
            <a:b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музыкальных инструментов</a:t>
            </a:r>
            <a:endParaRPr lang="ru-RU" sz="8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560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284538"/>
            <a:ext cx="5400675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213" y="3284538"/>
            <a:ext cx="3724276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3" y="1514475"/>
            <a:ext cx="1223962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363" y="242888"/>
            <a:ext cx="1223962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2708275"/>
            <a:ext cx="2093912" cy="396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025" y="-284163"/>
            <a:ext cx="1992313" cy="1981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36252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72145" y="1916832"/>
            <a:ext cx="7599708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88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4BACC6"/>
                  </a:outerShdw>
                </a:effectLst>
                <a:latin typeface="Comic Sans MS" panose="030F0702030302020204" pitchFamily="66" charset="0"/>
              </a:rPr>
              <a:t>НО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72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4BACC6"/>
                  </a:outerShdw>
                </a:effectLst>
                <a:latin typeface="Comic Sans MS" panose="030F0702030302020204" pitchFamily="66" charset="0"/>
              </a:rPr>
              <a:t>ПОМНИТЕ !!!</a:t>
            </a:r>
          </a:p>
        </p:txBody>
      </p:sp>
    </p:spTree>
    <p:extLst>
      <p:ext uri="{BB962C8B-B14F-4D97-AF65-F5344CB8AC3E}">
        <p14:creationId xmlns:p14="http://schemas.microsoft.com/office/powerpoint/2010/main" val="13406641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Схема 10"/>
          <p:cNvGraphicFramePr/>
          <p:nvPr/>
        </p:nvGraphicFramePr>
        <p:xfrm>
          <a:off x="928688" y="357188"/>
          <a:ext cx="7643812" cy="857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187450" y="1052513"/>
            <a:ext cx="7345363" cy="3970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ru-RU" alt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/>
              </a:rPr>
              <a:t>При проведении </a:t>
            </a:r>
            <a:r>
              <a:rPr lang="ru-RU" alt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/>
              </a:rPr>
              <a:t>ЛОГОРИТМИЧЕСКИХ УПРАЖНЕНИЙ </a:t>
            </a:r>
          </a:p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ru-RU" alt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/>
              </a:rPr>
              <a:t>нужно обязательно соблюдать…</a:t>
            </a:r>
          </a:p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ru-RU" alt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/>
              </a:rPr>
              <a:t> </a:t>
            </a:r>
            <a:r>
              <a:rPr lang="ru-RU" alt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/>
              </a:rPr>
              <a:t>ОСНОВНЫЕ ПЕДАГОГИЧЕСКИЕ ПРИНЦИПЫ</a:t>
            </a:r>
            <a:r>
              <a:rPr lang="ru-RU" alt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/>
              </a:rPr>
              <a:t> – это</a:t>
            </a:r>
          </a:p>
          <a:p>
            <a:pPr marL="457200" indent="-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ru-RU" altLang="ru-RU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/>
              </a:rPr>
              <a:t>последовательность, то есть постепенное усложнение материала;</a:t>
            </a:r>
          </a:p>
          <a:p>
            <a:pPr marL="457200" indent="-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ru-RU" altLang="ru-RU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/>
              </a:rPr>
              <a:t>повторяемость материала; </a:t>
            </a:r>
          </a:p>
          <a:p>
            <a:pPr marL="457200" indent="-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ru-RU" altLang="ru-RU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/>
              </a:rPr>
              <a:t>и четкое произношение доступных по возрасту звуков.</a:t>
            </a:r>
          </a:p>
        </p:txBody>
      </p:sp>
    </p:spTree>
    <p:extLst>
      <p:ext uri="{BB962C8B-B14F-4D97-AF65-F5344CB8AC3E}">
        <p14:creationId xmlns:p14="http://schemas.microsoft.com/office/powerpoint/2010/main" val="21105907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75655" y="1916832"/>
            <a:ext cx="6896197" cy="39087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4BACC6"/>
                  </a:outerShdw>
                </a:effectLst>
                <a:latin typeface="Comic Sans MS" panose="030F0702030302020204" pitchFamily="66" charset="0"/>
              </a:rPr>
              <a:t>Я в своей работе использую музыкальные композиции таких авторов: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000" b="1" dirty="0">
              <a:ln w="13462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effectLst>
                <a:outerShdw dist="38100" dir="2700000" algn="bl" rotWithShape="0">
                  <a:srgbClr val="4BACC6"/>
                </a:outerShdw>
              </a:effectLst>
              <a:latin typeface="Comic Sans MS" panose="030F0702030302020204" pitchFamily="66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bl" rotWithShape="0">
                    <a:srgbClr val="4BACC6"/>
                  </a:outerShdw>
                </a:effectLst>
                <a:latin typeface="Comic Sans MS" panose="030F0702030302020204" pitchFamily="66" charset="0"/>
              </a:rPr>
              <a:t>Екатерина Железнова «Музыка с мамой»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bl" rotWithShape="0">
                    <a:srgbClr val="4BACC6"/>
                  </a:outerShdw>
                </a:effectLst>
                <a:latin typeface="Comic Sans MS" panose="030F0702030302020204" pitchFamily="66" charset="0"/>
              </a:rPr>
              <a:t>Татьяна </a:t>
            </a:r>
            <a:r>
              <a:rPr lang="ru-RU" sz="2000" b="1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bl" rotWithShape="0">
                    <a:srgbClr val="4BACC6"/>
                  </a:outerShdw>
                </a:effectLst>
                <a:latin typeface="Comic Sans MS" panose="030F0702030302020204" pitchFamily="66" charset="0"/>
              </a:rPr>
              <a:t>Овчинникова</a:t>
            </a:r>
            <a:r>
              <a:rPr lang="ru-RU" sz="20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bl" rotWithShape="0">
                    <a:srgbClr val="4BACC6"/>
                  </a:outerShdw>
                </a:effectLst>
                <a:latin typeface="Comic Sans MS" panose="030F0702030302020204" pitchFamily="66" charset="0"/>
              </a:rPr>
              <a:t> «Логопедические </a:t>
            </a:r>
            <a:r>
              <a:rPr lang="ru-RU" sz="2000" b="1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bl" rotWithShape="0">
                    <a:srgbClr val="4BACC6"/>
                  </a:outerShdw>
                </a:effectLst>
                <a:latin typeface="Comic Sans MS" panose="030F0702030302020204" pitchFamily="66" charset="0"/>
              </a:rPr>
              <a:t>распевки</a:t>
            </a:r>
            <a:r>
              <a:rPr lang="ru-RU" sz="20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bl" rotWithShape="0">
                    <a:srgbClr val="4BACC6"/>
                  </a:outerShdw>
                </a:effectLst>
                <a:latin typeface="Comic Sans MS" panose="030F0702030302020204" pitchFamily="66" charset="0"/>
              </a:rPr>
              <a:t>»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bl" rotWithShape="0">
                    <a:srgbClr val="4BACC6"/>
                  </a:outerShdw>
                </a:effectLst>
                <a:latin typeface="Comic Sans MS" panose="030F0702030302020204" pitchFamily="66" charset="0"/>
              </a:rPr>
              <a:t>Лариса </a:t>
            </a:r>
            <a:r>
              <a:rPr lang="ru-RU" sz="2000" b="1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bl" rotWithShape="0">
                    <a:srgbClr val="4BACC6"/>
                  </a:outerShdw>
                </a:effectLst>
                <a:latin typeface="Comic Sans MS" panose="030F0702030302020204" pitchFamily="66" charset="0"/>
              </a:rPr>
              <a:t>Яртова</a:t>
            </a:r>
            <a:r>
              <a:rPr lang="ru-RU" sz="20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bl" rotWithShape="0">
                    <a:srgbClr val="4BACC6"/>
                  </a:outerShdw>
                </a:effectLst>
                <a:latin typeface="Comic Sans MS" panose="030F0702030302020204" pitchFamily="66" charset="0"/>
              </a:rPr>
              <a:t> «Пальчиковая гимнастика»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3200" b="1" dirty="0">
              <a:ln w="13462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rgbClr val="4BACC6"/>
                </a:outerShdw>
              </a:effectLst>
              <a:latin typeface="Comic Sans MS" panose="030F0702030302020204" pitchFamily="66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800" b="1" dirty="0">
              <a:ln w="13462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rgbClr val="4BACC6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5952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0"/>
            <a:ext cx="91836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8913" y="3141663"/>
            <a:ext cx="8686800" cy="29845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ru-RU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УДАЧИ 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ru-RU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ВАМ!!!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7863" y="404664"/>
            <a:ext cx="8229600" cy="1285860"/>
          </a:xfrm>
        </p:spPr>
        <p:txBody>
          <a:bodyPr>
            <a:noAutofit/>
          </a:bodyPr>
          <a:lstStyle/>
          <a:p>
            <a:pPr>
              <a:defRPr/>
            </a:pPr>
            <a:br>
              <a:rPr lang="ru-RU" dirty="0">
                <a:ln>
                  <a:solidFill>
                    <a:schemeClr val="accent1">
                      <a:lumMod val="50000"/>
                    </a:schemeClr>
                  </a:solidFill>
                </a:ln>
              </a:rPr>
            </a:br>
            <a:r>
              <a:rPr lang="ru-RU" dirty="0">
                <a:ln>
                  <a:solidFill>
                    <a:schemeClr val="accent1">
                      <a:lumMod val="50000"/>
                    </a:schemeClr>
                  </a:solidFill>
                </a:ln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1548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775" y="12700"/>
            <a:ext cx="11017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Схема 1"/>
          <p:cNvGraphicFramePr/>
          <p:nvPr/>
        </p:nvGraphicFramePr>
        <p:xfrm>
          <a:off x="1979711" y="1628800"/>
          <a:ext cx="5909833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Лента лицом вниз 7"/>
          <p:cNvSpPr/>
          <p:nvPr/>
        </p:nvSpPr>
        <p:spPr>
          <a:xfrm>
            <a:off x="1259632" y="332656"/>
            <a:ext cx="6643687" cy="1080120"/>
          </a:xfrm>
          <a:prstGeom prst="ribbon">
            <a:avLst>
              <a:gd name="adj1" fmla="val 16667"/>
              <a:gd name="adj2" fmla="val 68850"/>
            </a:avLst>
          </a:prstGeom>
          <a:gradFill>
            <a:gsLst>
              <a:gs pos="0">
                <a:srgbClr val="FF0000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path path="circle">
              <a:fillToRect l="100000" t="100000"/>
            </a:path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АКТУАЛЬНОСТЬ...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06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67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Схема 1"/>
          <p:cNvGraphicFramePr/>
          <p:nvPr/>
        </p:nvGraphicFramePr>
        <p:xfrm>
          <a:off x="1245857" y="2060848"/>
          <a:ext cx="6643687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Лента лицом вниз 7"/>
          <p:cNvSpPr/>
          <p:nvPr/>
        </p:nvSpPr>
        <p:spPr>
          <a:xfrm>
            <a:off x="1245858" y="620688"/>
            <a:ext cx="6643687" cy="857250"/>
          </a:xfrm>
          <a:prstGeom prst="ribbon">
            <a:avLst>
              <a:gd name="adj1" fmla="val 16667"/>
              <a:gd name="adj2" fmla="val 68850"/>
            </a:avLst>
          </a:prstGeom>
          <a:gradFill>
            <a:gsLst>
              <a:gs pos="0">
                <a:srgbClr val="FF0000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path path="circle">
              <a:fillToRect l="100000" t="100000"/>
            </a:path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АКТУАЛЬНОСТЬ...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303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04800"/>
            <a:ext cx="8785225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836712"/>
            <a:ext cx="7967889" cy="30469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4BACC6"/>
                  </a:outerShdw>
                </a:effectLst>
                <a:latin typeface="Comic Sans MS" panose="030F0702030302020204" pitchFamily="66" charset="0"/>
              </a:rPr>
              <a:t>ЛОГОПЕДИЧЕСКАЯ РИТМИКА …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800" b="1" dirty="0">
                <a:solidFill>
                  <a:srgbClr val="2F1311"/>
                </a:solidFill>
                <a:latin typeface="Comic Sans MS" panose="030F0702030302020204" pitchFamily="66" charset="0"/>
                <a:cs typeface="Arial"/>
              </a:rPr>
              <a:t>И одно из звеньев коррекционной педагогики, которое связывает воедино слово (звук), музыку и движения…</a:t>
            </a:r>
            <a:endParaRPr lang="ru-RU" sz="2800" b="1" dirty="0">
              <a:ln w="13462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rgbClr val="4BACC6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17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0"/>
            <a:ext cx="6670675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5129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6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Схема 1"/>
          <p:cNvGraphicFramePr/>
          <p:nvPr/>
        </p:nvGraphicFramePr>
        <p:xfrm>
          <a:off x="1691680" y="1628800"/>
          <a:ext cx="604867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Лента лицом вниз 7"/>
          <p:cNvSpPr/>
          <p:nvPr/>
        </p:nvSpPr>
        <p:spPr>
          <a:xfrm>
            <a:off x="1245858" y="620688"/>
            <a:ext cx="6643687" cy="857250"/>
          </a:xfrm>
          <a:prstGeom prst="ribbon">
            <a:avLst>
              <a:gd name="adj1" fmla="val 16667"/>
              <a:gd name="adj2" fmla="val 68850"/>
            </a:avLst>
          </a:prstGeom>
          <a:gradFill>
            <a:gsLst>
              <a:gs pos="0">
                <a:srgbClr val="FF0000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path path="circle">
              <a:fillToRect l="100000" t="100000"/>
            </a:path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АКТУАЛЬНОСТЬ...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362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50"/>
          <a:stretch>
            <a:fillRect/>
          </a:stretch>
        </p:blipFill>
        <p:spPr bwMode="auto">
          <a:xfrm>
            <a:off x="0" y="-158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827088" y="4748213"/>
            <a:ext cx="76327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>
                <a:solidFill>
                  <a:prstClr val="black"/>
                </a:solidFill>
                <a:latin typeface="Comic Sans MS" pitchFamily="66" charset="0"/>
              </a:rPr>
              <a:t>ЯВЛЯЕТСЯ КОРРЕКЦИЯ И ПРОФИЛАКТИКА ИМЕЮЩИХСЯ ОТКЛОНЕНИЙ В РЕЧЕВОМ РАЗВИТИИ РЕБЁНКА ПОСРЕДСТВОМ СОЧЕТАНИЯ СЛОВА, ДВИЖЕНИЯ И МУЗЫКИ.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>
              <a:solidFill>
                <a:prstClr val="black"/>
              </a:solidFill>
              <a:latin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1540" y="3573016"/>
            <a:ext cx="8280920" cy="8617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000" b="1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latin typeface="Monotype Corsiva" panose="03010101010201010101" pitchFamily="66" charset="0"/>
              </a:rPr>
              <a:t>ЦЕЛЬЮ ЛОГОРИТМИКИ … </a:t>
            </a:r>
          </a:p>
        </p:txBody>
      </p:sp>
    </p:spTree>
    <p:extLst>
      <p:ext uri="{BB962C8B-B14F-4D97-AF65-F5344CB8AC3E}">
        <p14:creationId xmlns:p14="http://schemas.microsoft.com/office/powerpoint/2010/main" val="326223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0"/>
            <a:ext cx="85931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79613" y="1125538"/>
            <a:ext cx="6048375" cy="35687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ЗАДАЧАМИ ЛОГОРИТМИКИ ЯВЛЯЮТСЯ: 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</a:rPr>
              <a:t>развивать общую и мелкую моторику, внимание, память и речь; 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</a:rPr>
              <a:t>совершенствовать навык точности выполнения движений в соответствии с текстом и чувством ритма; 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</a:rPr>
              <a:t>развивать артикуляционный аппарат;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</a:rPr>
              <a:t>закреплять умение ориентироваться в пространстве; 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</a:rPr>
              <a:t>воспитывать музыкальный слух и ритм.</a:t>
            </a:r>
          </a:p>
        </p:txBody>
      </p:sp>
    </p:spTree>
    <p:extLst>
      <p:ext uri="{BB962C8B-B14F-4D97-AF65-F5344CB8AC3E}">
        <p14:creationId xmlns:p14="http://schemas.microsoft.com/office/powerpoint/2010/main" val="268388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Схема 10"/>
          <p:cNvGraphicFramePr/>
          <p:nvPr/>
        </p:nvGraphicFramePr>
        <p:xfrm>
          <a:off x="928688" y="357188"/>
          <a:ext cx="7643812" cy="857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187450" y="2133600"/>
            <a:ext cx="7345363" cy="157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ru-RU" altLang="ru-RU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/>
              </a:rPr>
              <a:t>ПОЧЕМУ ЖЕ ЛОГОРИТИМИКА? </a:t>
            </a:r>
            <a:endParaRPr lang="ru-RU" altLang="ru-RU" sz="6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1445869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2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2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2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2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2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2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822</Words>
  <Application>Microsoft Office PowerPoint</Application>
  <PresentationFormat>Экран (4:3)</PresentationFormat>
  <Paragraphs>123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27</vt:i4>
      </vt:variant>
      <vt:variant>
        <vt:lpstr>Заголовки слайдов</vt:lpstr>
      </vt:variant>
      <vt:variant>
        <vt:i4>27</vt:i4>
      </vt:variant>
    </vt:vector>
  </HeadingPairs>
  <TitlesOfParts>
    <vt:vector size="61" baseType="lpstr">
      <vt:lpstr>Arial</vt:lpstr>
      <vt:lpstr>Arial Black</vt:lpstr>
      <vt:lpstr>Calibri</vt:lpstr>
      <vt:lpstr>Comic Sans MS</vt:lpstr>
      <vt:lpstr>Georgia</vt:lpstr>
      <vt:lpstr>Monotype Corsiva</vt:lpstr>
      <vt:lpstr>Wingdings</vt:lpstr>
      <vt:lpstr>1_Тема Office</vt:lpstr>
      <vt:lpstr>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9_Тема Office</vt:lpstr>
      <vt:lpstr>10_Тема Office</vt:lpstr>
      <vt:lpstr>11_Тема Office</vt:lpstr>
      <vt:lpstr>12_Тема Office</vt:lpstr>
      <vt:lpstr>13_Тема Office</vt:lpstr>
      <vt:lpstr>14_Тема Office</vt:lpstr>
      <vt:lpstr>15_Тема Office</vt:lpstr>
      <vt:lpstr>16_Тема Office</vt:lpstr>
      <vt:lpstr>17_Тема Office</vt:lpstr>
      <vt:lpstr>18_Тема Office</vt:lpstr>
      <vt:lpstr>19_Тема Office</vt:lpstr>
      <vt:lpstr>20_Тема Office</vt:lpstr>
      <vt:lpstr>21_Тема Office</vt:lpstr>
      <vt:lpstr>22_Тема Office</vt:lpstr>
      <vt:lpstr>23_Тема Office</vt:lpstr>
      <vt:lpstr>24_Тема Office</vt:lpstr>
      <vt:lpstr>25_Тема Office</vt:lpstr>
      <vt:lpstr>26_Тема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Люди давно заметили, что движение помогает в оздоровлении организма людей. Если ты устал на работе – соверши прогулку по парку, скверу или просто по улице своего города! Если психически устал – займись энергичным спортом! А если выбился из сил, то в этом помогут танцы! Ну а если движение сопровождается речью и музыкой – эффект будет во много раз сильнее.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ПОДВИЖНАЯ ИГРА  С ПЕНИЕМ  «НАДУВАЙСЯ ПУЗЫРЬ»</vt:lpstr>
      <vt:lpstr>ИГРОВОЙ МАССАЖ «КАПУСТА»</vt:lpstr>
      <vt:lpstr>Презентация PowerPoint</vt:lpstr>
      <vt:lpstr>МУЗЫКАЛЬНЫЕ ЧИСТОГОВОРКИ  «ИГРЫ НА ПИАНИНО»</vt:lpstr>
      <vt:lpstr>Презентация PowerPoint</vt:lpstr>
      <vt:lpstr>ПОЭТИЧЕСКОЕ МУЗИЦИРОВАНИЕ  с использованием музыкальных  инструментов</vt:lpstr>
      <vt:lpstr>Поздней ночью двери пели,  Песню долгую скрипели,  Подпевали половицы –  «Нам не спится, нам не спится!».     Ставни черные дрожали  И окошки дребезжали. И забравшись в уголок,  Печке песню пел сверчок. А пока спал рыжий кот,  Мыши грызли бутерброд.  </vt:lpstr>
      <vt:lpstr>«СКАЗКИ-ШУМЕЛКИ» с использованием  музыкальных инструментов</vt:lpstr>
      <vt:lpstr>Презентация PowerPoint</vt:lpstr>
      <vt:lpstr>Презентация PowerPoint</vt:lpstr>
      <vt:lpstr>Презентация PowerPoint</vt:lpstr>
      <vt:lpstr>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Юля-Лена</dc:creator>
  <cp:lastModifiedBy>Шпаковская Лариса</cp:lastModifiedBy>
  <cp:revision>6</cp:revision>
  <dcterms:created xsi:type="dcterms:W3CDTF">2022-04-25T08:16:54Z</dcterms:created>
  <dcterms:modified xsi:type="dcterms:W3CDTF">2025-01-18T16:26:27Z</dcterms:modified>
</cp:coreProperties>
</file>